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65.jpg" ContentType="image/png"/>
  <Override PartName="/ppt/notesSlides/notesSlide44.xml" ContentType="application/vnd.openxmlformats-officedocument.presentationml.notesSlide+xml"/>
  <Override PartName="/ppt/media/image70.jpg" ContentType="image/png"/>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0"/>
  </p:notesMasterIdLst>
  <p:sldIdLst>
    <p:sldId id="567" r:id="rId2"/>
    <p:sldId id="431" r:id="rId3"/>
    <p:sldId id="428" r:id="rId4"/>
    <p:sldId id="429" r:id="rId5"/>
    <p:sldId id="430" r:id="rId6"/>
    <p:sldId id="398" r:id="rId7"/>
    <p:sldId id="486" r:id="rId8"/>
    <p:sldId id="535" r:id="rId9"/>
    <p:sldId id="540" r:id="rId10"/>
    <p:sldId id="556" r:id="rId11"/>
    <p:sldId id="557" r:id="rId12"/>
    <p:sldId id="555" r:id="rId13"/>
    <p:sldId id="399" r:id="rId14"/>
    <p:sldId id="537" r:id="rId15"/>
    <p:sldId id="560" r:id="rId16"/>
    <p:sldId id="539" r:id="rId17"/>
    <p:sldId id="288" r:id="rId18"/>
    <p:sldId id="289" r:id="rId19"/>
    <p:sldId id="317" r:id="rId20"/>
    <p:sldId id="290" r:id="rId21"/>
    <p:sldId id="291" r:id="rId22"/>
    <p:sldId id="566" r:id="rId23"/>
    <p:sldId id="564" r:id="rId24"/>
    <p:sldId id="565" r:id="rId25"/>
    <p:sldId id="485" r:id="rId26"/>
    <p:sldId id="480" r:id="rId27"/>
    <p:sldId id="488" r:id="rId28"/>
    <p:sldId id="404" r:id="rId29"/>
    <p:sldId id="558" r:id="rId30"/>
    <p:sldId id="325" r:id="rId31"/>
    <p:sldId id="552" r:id="rId32"/>
    <p:sldId id="559" r:id="rId33"/>
    <p:sldId id="492" r:id="rId34"/>
    <p:sldId id="561" r:id="rId35"/>
    <p:sldId id="490" r:id="rId36"/>
    <p:sldId id="421" r:id="rId37"/>
    <p:sldId id="422" r:id="rId38"/>
    <p:sldId id="463" r:id="rId39"/>
    <p:sldId id="496" r:id="rId40"/>
    <p:sldId id="524" r:id="rId41"/>
    <p:sldId id="483" r:id="rId42"/>
    <p:sldId id="497" r:id="rId43"/>
    <p:sldId id="434" r:id="rId44"/>
    <p:sldId id="435" r:id="rId45"/>
    <p:sldId id="436" r:id="rId46"/>
    <p:sldId id="441" r:id="rId47"/>
    <p:sldId id="444" r:id="rId48"/>
    <p:sldId id="402" r:id="rId49"/>
    <p:sldId id="342" r:id="rId50"/>
    <p:sldId id="466" r:id="rId51"/>
    <p:sldId id="469" r:id="rId52"/>
    <p:sldId id="476" r:id="rId53"/>
    <p:sldId id="343" r:id="rId54"/>
    <p:sldId id="498" r:id="rId55"/>
    <p:sldId id="484" r:id="rId56"/>
    <p:sldId id="541" r:id="rId57"/>
    <p:sldId id="462" r:id="rId58"/>
    <p:sldId id="468" r:id="rId59"/>
    <p:sldId id="448" r:id="rId60"/>
    <p:sldId id="542" r:id="rId61"/>
    <p:sldId id="563" r:id="rId62"/>
    <p:sldId id="501" r:id="rId63"/>
    <p:sldId id="502" r:id="rId64"/>
    <p:sldId id="503" r:id="rId65"/>
    <p:sldId id="321" r:id="rId66"/>
    <p:sldId id="451" r:id="rId67"/>
    <p:sldId id="518" r:id="rId68"/>
    <p:sldId id="544" r:id="rId69"/>
    <p:sldId id="545" r:id="rId70"/>
    <p:sldId id="546" r:id="rId71"/>
    <p:sldId id="547" r:id="rId72"/>
    <p:sldId id="551" r:id="rId73"/>
    <p:sldId id="562" r:id="rId74"/>
    <p:sldId id="548" r:id="rId75"/>
    <p:sldId id="549" r:id="rId76"/>
    <p:sldId id="519" r:id="rId77"/>
    <p:sldId id="521" r:id="rId78"/>
    <p:sldId id="522" r:id="rId79"/>
    <p:sldId id="543" r:id="rId80"/>
    <p:sldId id="527" r:id="rId81"/>
    <p:sldId id="550" r:id="rId82"/>
    <p:sldId id="506" r:id="rId83"/>
    <p:sldId id="401" r:id="rId84"/>
    <p:sldId id="457" r:id="rId85"/>
    <p:sldId id="529" r:id="rId86"/>
    <p:sldId id="458" r:id="rId87"/>
    <p:sldId id="459" r:id="rId88"/>
    <p:sldId id="460" r:id="rId89"/>
    <p:sldId id="461" r:id="rId90"/>
    <p:sldId id="358" r:id="rId91"/>
    <p:sldId id="359" r:id="rId92"/>
    <p:sldId id="360" r:id="rId93"/>
    <p:sldId id="504" r:id="rId94"/>
    <p:sldId id="324" r:id="rId95"/>
    <p:sldId id="376" r:id="rId96"/>
    <p:sldId id="280" r:id="rId97"/>
    <p:sldId id="281" r:id="rId98"/>
    <p:sldId id="509" r:id="rId99"/>
    <p:sldId id="378" r:id="rId100"/>
    <p:sldId id="384" r:id="rId101"/>
    <p:sldId id="511" r:id="rId102"/>
    <p:sldId id="391" r:id="rId103"/>
    <p:sldId id="282" r:id="rId104"/>
    <p:sldId id="283" r:id="rId105"/>
    <p:sldId id="284" r:id="rId106"/>
    <p:sldId id="510" r:id="rId107"/>
    <p:sldId id="385" r:id="rId108"/>
    <p:sldId id="425"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DE9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416" y="-3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82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6E1AB7-7B75-CA4B-961C-B21622C3EF1E}" type="datetimeFigureOut">
              <a:rPr lang="en-US" smtClean="0"/>
              <a:t>3/26/18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21F7A9-EF46-EC4C-9F37-8876039C9A97}" type="slidenum">
              <a:rPr lang="en-US" smtClean="0"/>
              <a:t>‹#›</a:t>
            </a:fld>
            <a:endParaRPr lang="en-US"/>
          </a:p>
        </p:txBody>
      </p:sp>
    </p:spTree>
    <p:extLst>
      <p:ext uri="{BB962C8B-B14F-4D97-AF65-F5344CB8AC3E}">
        <p14:creationId xmlns:p14="http://schemas.microsoft.com/office/powerpoint/2010/main" val="596037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Shiv Chopra</a:t>
            </a:r>
            <a:r>
              <a:rPr lang="en-US" baseline="0" dirty="0" smtClean="0"/>
              <a:t> died </a:t>
            </a:r>
            <a:r>
              <a:rPr lang="en-US" sz="1200" kern="1200" dirty="0" smtClean="0">
                <a:solidFill>
                  <a:schemeClr val="tx1"/>
                </a:solidFill>
                <a:effectLst/>
                <a:latin typeface="+mn-lt"/>
                <a:ea typeface="+mn-ea"/>
                <a:cs typeface="+mn-cs"/>
              </a:rPr>
              <a:t>January 7th 2018.</a:t>
            </a:r>
          </a:p>
          <a:p>
            <a:r>
              <a:rPr lang="en-US" sz="1200" kern="1200" dirty="0" smtClean="0">
                <a:solidFill>
                  <a:schemeClr val="tx1"/>
                </a:solidFill>
                <a:effectLst/>
                <a:latin typeface="+mn-lt"/>
                <a:ea typeface="+mn-ea"/>
                <a:cs typeface="+mn-cs"/>
              </a:rPr>
              <a:t>Images/</a:t>
            </a:r>
            <a:r>
              <a:rPr lang="en-US" sz="1200" kern="1200" dirty="0" err="1" smtClean="0">
                <a:solidFill>
                  <a:schemeClr val="tx1"/>
                </a:solidFill>
                <a:effectLst/>
                <a:latin typeface="+mn-lt"/>
                <a:ea typeface="+mn-ea"/>
                <a:cs typeface="+mn-cs"/>
              </a:rPr>
              <a:t>ShivChopra.jpg</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521F7A9-EF46-EC4C-9F37-8876039C9A97}" type="slidenum">
              <a:rPr lang="en-US" smtClean="0"/>
              <a:t>4</a:t>
            </a:fld>
            <a:endParaRPr lang="en-US"/>
          </a:p>
        </p:txBody>
      </p:sp>
    </p:spTree>
    <p:extLst>
      <p:ext uri="{BB962C8B-B14F-4D97-AF65-F5344CB8AC3E}">
        <p14:creationId xmlns:p14="http://schemas.microsoft.com/office/powerpoint/2010/main" val="24578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Cancer/</a:t>
            </a:r>
            <a:r>
              <a:rPr lang="en-US" dirty="0" err="1" smtClean="0"/>
              <a:t>sulfate_in_fetal_development.pdf</a:t>
            </a:r>
            <a:endParaRPr lang="en-US" dirty="0" smtClean="0"/>
          </a:p>
          <a:p>
            <a:r>
              <a:rPr lang="en-US" sz="1200" kern="1200" dirty="0" smtClean="0">
                <a:solidFill>
                  <a:schemeClr val="tx1"/>
                </a:solidFill>
                <a:latin typeface="+mn-lt"/>
                <a:ea typeface="+mn-ea"/>
                <a:cs typeface="+mn-cs"/>
              </a:rPr>
              <a:t> Dawson PA. Sulfate in fetal development. </a:t>
            </a:r>
            <a:r>
              <a:rPr lang="en-US" sz="1200" kern="1200" dirty="0" err="1" smtClean="0">
                <a:solidFill>
                  <a:schemeClr val="tx1"/>
                </a:solidFill>
                <a:latin typeface="+mn-lt"/>
                <a:ea typeface="+mn-ea"/>
                <a:cs typeface="+mn-cs"/>
              </a:rPr>
              <a:t>Semin</a:t>
            </a:r>
            <a:r>
              <a:rPr lang="en-US" sz="1200" kern="1200" dirty="0" smtClean="0">
                <a:solidFill>
                  <a:schemeClr val="tx1"/>
                </a:solidFill>
                <a:latin typeface="+mn-lt"/>
                <a:ea typeface="+mn-ea"/>
                <a:cs typeface="+mn-cs"/>
              </a:rPr>
              <a:t> Cell Dev </a:t>
            </a:r>
            <a:r>
              <a:rPr lang="en-US" sz="1200" kern="1200" dirty="0" err="1" smtClean="0">
                <a:solidFill>
                  <a:schemeClr val="tx1"/>
                </a:solidFill>
                <a:latin typeface="+mn-lt"/>
                <a:ea typeface="+mn-ea"/>
                <a:cs typeface="+mn-cs"/>
              </a:rPr>
              <a:t>Biol</a:t>
            </a:r>
            <a:r>
              <a:rPr lang="en-US" sz="1200" kern="1200" dirty="0" smtClean="0">
                <a:solidFill>
                  <a:schemeClr val="tx1"/>
                </a:solidFill>
                <a:latin typeface="+mn-lt"/>
                <a:ea typeface="+mn-ea"/>
                <a:cs typeface="+mn-cs"/>
              </a:rPr>
              <a:t> (2011), doi:10.1016/j.semcdb.2011.03.004</a:t>
            </a:r>
            <a:endParaRPr lang="en-US" dirty="0"/>
          </a:p>
        </p:txBody>
      </p:sp>
      <p:sp>
        <p:nvSpPr>
          <p:cNvPr id="4" name="Slide Number Placeholder 3"/>
          <p:cNvSpPr>
            <a:spLocks noGrp="1"/>
          </p:cNvSpPr>
          <p:nvPr>
            <p:ph type="sldNum" sz="quarter" idx="10"/>
          </p:nvPr>
        </p:nvSpPr>
        <p:spPr/>
        <p:txBody>
          <a:bodyPr/>
          <a:lstStyle/>
          <a:p>
            <a:fld id="{83BC2E42-A423-7645-BE7A-1573FF55B047}" type="slidenum">
              <a:rPr lang="en-US" smtClean="0"/>
              <a:pPr/>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00F853-0E0A-444C-BD4D-136AB0C77E28}" type="slidenum">
              <a:rPr lang="en-US" smtClean="0"/>
              <a:t>30</a:t>
            </a:fld>
            <a:endParaRPr lang="en-US"/>
          </a:p>
        </p:txBody>
      </p:sp>
    </p:spTree>
    <p:extLst>
      <p:ext uri="{BB962C8B-B14F-4D97-AF65-F5344CB8AC3E}">
        <p14:creationId xmlns:p14="http://schemas.microsoft.com/office/powerpoint/2010/main" val="197342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www.ilo.org</a:t>
            </a:r>
            <a:r>
              <a:rPr lang="en-US" dirty="0" smtClean="0"/>
              <a:t>/</a:t>
            </a:r>
            <a:r>
              <a:rPr lang="en-US" dirty="0" err="1" smtClean="0"/>
              <a:t>oshenc</a:t>
            </a:r>
            <a:r>
              <a:rPr lang="en-US" dirty="0" smtClean="0"/>
              <a:t>/part-</a:t>
            </a:r>
            <a:r>
              <a:rPr lang="en-US" dirty="0" err="1" smtClean="0"/>
              <a:t>i</a:t>
            </a:r>
            <a:r>
              <a:rPr lang="en-US" dirty="0" smtClean="0"/>
              <a:t>/musculoskeletal-system/item/275-intervertebral-discs?tmpl=</a:t>
            </a:r>
            <a:r>
              <a:rPr lang="en-US" dirty="0" err="1" smtClean="0"/>
              <a:t>component&amp;print</a:t>
            </a:r>
            <a:r>
              <a:rPr lang="en-US" dirty="0" smtClean="0"/>
              <a:t>=1</a:t>
            </a:r>
          </a:p>
          <a:p>
            <a:r>
              <a:rPr lang="en-US" dirty="0" smtClean="0"/>
              <a:t>And</a:t>
            </a:r>
            <a:r>
              <a:rPr lang="en-US" baseline="0" dirty="0" smtClean="0"/>
              <a:t> from Glyn</a:t>
            </a:r>
            <a:endParaRPr lang="en-US" dirty="0" smtClean="0"/>
          </a:p>
          <a:p>
            <a:endParaRPr lang="en-US" dirty="0"/>
          </a:p>
        </p:txBody>
      </p:sp>
      <p:sp>
        <p:nvSpPr>
          <p:cNvPr id="4" name="Slide Number Placeholder 3"/>
          <p:cNvSpPr>
            <a:spLocks noGrp="1"/>
          </p:cNvSpPr>
          <p:nvPr>
            <p:ph type="sldNum" sz="quarter" idx="10"/>
          </p:nvPr>
        </p:nvSpPr>
        <p:spPr/>
        <p:txBody>
          <a:bodyPr/>
          <a:lstStyle/>
          <a:p>
            <a:fld id="{8F00F853-0E0A-444C-BD4D-136AB0C77E28}" type="slidenum">
              <a:rPr lang="en-US" smtClean="0"/>
              <a:t>31</a:t>
            </a:fld>
            <a:endParaRPr lang="en-US"/>
          </a:p>
        </p:txBody>
      </p:sp>
    </p:spTree>
    <p:extLst>
      <p:ext uri="{BB962C8B-B14F-4D97-AF65-F5344CB8AC3E}">
        <p14:creationId xmlns:p14="http://schemas.microsoft.com/office/powerpoint/2010/main" val="1227161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./heparan_sulfate_proteoglycans_vertebrate_development_2015.pdf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3. The regulation of cell signaling pathways by HSPGs. HSPGs regulate signaling pathways in many different ways, both at the intracellular level and in the extracellular matrix (ECM). HSPGs have been shown to: (1) mediate signal transduction by acting as receptors or co- receptors; (2) regulate receptor trafficking to and from the plasma membrane; (3) control the secretion of ligands; (4) signal to other cells by acting themselves as cues or presenting ligands to their receptors; and (5) regulate the structure of the ECM and the establishment of signaling gradients. </a:t>
            </a:r>
            <a:endParaRPr lang="en-US" dirty="0" smtClean="0"/>
          </a:p>
          <a:p>
            <a:endParaRPr lang="en-US" smtClean="0"/>
          </a:p>
          <a:p>
            <a:endParaRPr lang="en-US" dirty="0"/>
          </a:p>
        </p:txBody>
      </p:sp>
      <p:sp>
        <p:nvSpPr>
          <p:cNvPr id="4" name="Slide Number Placeholder 3"/>
          <p:cNvSpPr>
            <a:spLocks noGrp="1"/>
          </p:cNvSpPr>
          <p:nvPr>
            <p:ph type="sldNum" sz="quarter" idx="10"/>
          </p:nvPr>
        </p:nvSpPr>
        <p:spPr/>
        <p:txBody>
          <a:bodyPr/>
          <a:lstStyle/>
          <a:p>
            <a:fld id="{6521F7A9-EF46-EC4C-9F37-8876039C9A97}" type="slidenum">
              <a:rPr lang="en-US" smtClean="0"/>
              <a:t>32</a:t>
            </a:fld>
            <a:endParaRPr lang="en-US"/>
          </a:p>
        </p:txBody>
      </p:sp>
    </p:spTree>
    <p:extLst>
      <p:ext uri="{BB962C8B-B14F-4D97-AF65-F5344CB8AC3E}">
        <p14:creationId xmlns:p14="http://schemas.microsoft.com/office/powerpoint/2010/main" val="330767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p>
          <a:p>
            <a:r>
              <a:rPr lang="en-US" sz="1200" kern="1200" dirty="0" smtClean="0">
                <a:solidFill>
                  <a:schemeClr val="tx1"/>
                </a:solidFill>
                <a:effectLst/>
                <a:latin typeface="+mn-lt"/>
                <a:ea typeface="+mn-ea"/>
                <a:cs typeface="+mn-cs"/>
              </a:rPr>
              <a:t>Figure 5. Effective Diffusion </a:t>
            </a:r>
            <a:endParaRPr lang="en-US" dirty="0" smtClean="0"/>
          </a:p>
          <a:p>
            <a:r>
              <a:rPr lang="en-US" sz="1200" kern="1200" dirty="0" smtClean="0">
                <a:solidFill>
                  <a:schemeClr val="tx1"/>
                </a:solidFill>
                <a:effectLst/>
                <a:latin typeface="+mn-lt"/>
                <a:ea typeface="+mn-ea"/>
                <a:cs typeface="+mn-cs"/>
              </a:rPr>
              <a:t>Interactions of signaling molecules with HSPGs. HSPGs are often associated with epithelial cell surfaces. Binding to HSPGs can alter the mobility of a signal, concentrate ligand at the surface of cells, promote or hinder ligand-receptor interactions, and influence the extracellular stability of a ligand. For example, in the absence of HSPGs, signaling molecules may not be retained on the cell surface and thereby fail to travel to the next cells. </a:t>
            </a:r>
            <a:endParaRPr lang="en-US" dirty="0" smtClean="0"/>
          </a:p>
          <a:p>
            <a:endParaRPr lang="en-US" dirty="0" smtClean="0"/>
          </a:p>
          <a:p>
            <a:r>
              <a:rPr lang="en-US" dirty="0" smtClean="0"/>
              <a:t>Or Wendy/Ann/</a:t>
            </a:r>
          </a:p>
          <a:p>
            <a:r>
              <a:rPr lang="en-US" dirty="0" smtClean="0"/>
              <a:t>Treasures/2011_extracellular_movement_signaling_molecules.pdf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35</a:t>
            </a:fld>
            <a:endParaRPr lang="en-US"/>
          </a:p>
        </p:txBody>
      </p:sp>
    </p:spTree>
    <p:extLst>
      <p:ext uri="{BB962C8B-B14F-4D97-AF65-F5344CB8AC3E}">
        <p14:creationId xmlns:p14="http://schemas.microsoft.com/office/powerpoint/2010/main" val="1003045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Treasures/Hauss_1969_mesenchymal_sulfate_phenomenal_1969.pdf </a:t>
            </a:r>
          </a:p>
          <a:p>
            <a:endParaRPr lang="en-US" dirty="0"/>
          </a:p>
        </p:txBody>
      </p:sp>
      <p:sp>
        <p:nvSpPr>
          <p:cNvPr id="4" name="Slide Number Placeholder 3"/>
          <p:cNvSpPr>
            <a:spLocks noGrp="1"/>
          </p:cNvSpPr>
          <p:nvPr>
            <p:ph type="sldNum" sz="quarter" idx="10"/>
          </p:nvPr>
        </p:nvSpPr>
        <p:spPr/>
        <p:txBody>
          <a:bodyPr/>
          <a:lstStyle/>
          <a:p>
            <a:fld id="{6521F7A9-EF46-EC4C-9F37-8876039C9A97}" type="slidenum">
              <a:rPr lang="en-US" smtClean="0"/>
              <a:t>36</a:t>
            </a:fld>
            <a:endParaRPr lang="en-US"/>
          </a:p>
        </p:txBody>
      </p:sp>
    </p:spTree>
    <p:extLst>
      <p:ext uri="{BB962C8B-B14F-4D97-AF65-F5344CB8AC3E}">
        <p14:creationId xmlns:p14="http://schemas.microsoft.com/office/powerpoint/2010/main" val="3570506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6. Incorporation of radioactive </a:t>
            </a:r>
            <a:r>
              <a:rPr lang="en-US" sz="1200" kern="1200" dirty="0" err="1" smtClean="0">
                <a:solidFill>
                  <a:schemeClr val="tx1"/>
                </a:solidFill>
                <a:effectLst/>
                <a:latin typeface="+mn-lt"/>
                <a:ea typeface="+mn-ea"/>
                <a:cs typeface="+mn-cs"/>
              </a:rPr>
              <a:t>sulphur</a:t>
            </a:r>
            <a:r>
              <a:rPr lang="en-US" sz="1200" kern="1200" dirty="0" smtClean="0">
                <a:solidFill>
                  <a:schemeClr val="tx1"/>
                </a:solidFill>
                <a:effectLst/>
                <a:latin typeface="+mn-lt"/>
                <a:ea typeface="+mn-ea"/>
                <a:cs typeface="+mn-cs"/>
              </a:rPr>
              <a:t> into chondroitin </a:t>
            </a:r>
            <a:r>
              <a:rPr lang="en-US" sz="1200" kern="1200" dirty="0" err="1" smtClean="0">
                <a:solidFill>
                  <a:schemeClr val="tx1"/>
                </a:solidFill>
                <a:effectLst/>
                <a:latin typeface="+mn-lt"/>
                <a:ea typeface="+mn-ea"/>
                <a:cs typeface="+mn-cs"/>
              </a:rPr>
              <a:t>sulphuric</a:t>
            </a:r>
            <a:r>
              <a:rPr lang="en-US" sz="1200" kern="1200" dirty="0" smtClean="0">
                <a:solidFill>
                  <a:schemeClr val="tx1"/>
                </a:solidFill>
                <a:effectLst/>
                <a:latin typeface="+mn-lt"/>
                <a:ea typeface="+mn-ea"/>
                <a:cs typeface="+mn-cs"/>
              </a:rPr>
              <a:t> acids (CSA) of the </a:t>
            </a:r>
            <a:r>
              <a:rPr lang="en-US" sz="1200" kern="1200" dirty="0" err="1" smtClean="0">
                <a:solidFill>
                  <a:schemeClr val="tx1"/>
                </a:solidFill>
                <a:effectLst/>
                <a:latin typeface="+mn-lt"/>
                <a:ea typeface="+mn-ea"/>
                <a:cs typeface="+mn-cs"/>
              </a:rPr>
              <a:t>connec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tive</a:t>
            </a:r>
            <a:r>
              <a:rPr lang="en-US" sz="1200" kern="1200" dirty="0" smtClean="0">
                <a:solidFill>
                  <a:schemeClr val="tx1"/>
                </a:solidFill>
                <a:effectLst/>
                <a:latin typeface="+mn-lt"/>
                <a:ea typeface="+mn-ea"/>
                <a:cs typeface="+mn-cs"/>
              </a:rPr>
              <a:t> tissue of normal ( × ) and atherosclerotic human aortae (Q) in in vitro experiments.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t>
            </a:r>
            <a:r>
              <a:rPr lang="fr-FR" dirty="0" err="1" smtClean="0"/>
              <a:t>reasures</a:t>
            </a:r>
            <a:r>
              <a:rPr lang="fr-FR" dirty="0" smtClean="0"/>
              <a:t>/Hauss_connective_tissue_chondroitin_sulfate_sulfation_changes_age_1961.pdf</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mtClean="0"/>
              <a:t>Treasures/Hauss_1969_mesenchymal_sulfate_phenomenal_1969.pdf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21F7A9-EF46-EC4C-9F37-8876039C9A97}" type="slidenum">
              <a:rPr lang="en-US" smtClean="0"/>
              <a:t>37</a:t>
            </a:fld>
            <a:endParaRPr lang="en-US"/>
          </a:p>
        </p:txBody>
      </p:sp>
    </p:spTree>
    <p:extLst>
      <p:ext uri="{BB962C8B-B14F-4D97-AF65-F5344CB8AC3E}">
        <p14:creationId xmlns:p14="http://schemas.microsoft.com/office/powerpoint/2010/main" val="82892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6. Incorporation of radioactive </a:t>
            </a:r>
            <a:r>
              <a:rPr lang="en-US" sz="1200" kern="1200" dirty="0" err="1" smtClean="0">
                <a:solidFill>
                  <a:schemeClr val="tx1"/>
                </a:solidFill>
                <a:effectLst/>
                <a:latin typeface="+mn-lt"/>
                <a:ea typeface="+mn-ea"/>
                <a:cs typeface="+mn-cs"/>
              </a:rPr>
              <a:t>sulphur</a:t>
            </a:r>
            <a:r>
              <a:rPr lang="en-US" sz="1200" kern="1200" dirty="0" smtClean="0">
                <a:solidFill>
                  <a:schemeClr val="tx1"/>
                </a:solidFill>
                <a:effectLst/>
                <a:latin typeface="+mn-lt"/>
                <a:ea typeface="+mn-ea"/>
                <a:cs typeface="+mn-cs"/>
              </a:rPr>
              <a:t> into chondroitin </a:t>
            </a:r>
            <a:r>
              <a:rPr lang="en-US" sz="1200" kern="1200" dirty="0" err="1" smtClean="0">
                <a:solidFill>
                  <a:schemeClr val="tx1"/>
                </a:solidFill>
                <a:effectLst/>
                <a:latin typeface="+mn-lt"/>
                <a:ea typeface="+mn-ea"/>
                <a:cs typeface="+mn-cs"/>
              </a:rPr>
              <a:t>sulphuric</a:t>
            </a:r>
            <a:r>
              <a:rPr lang="en-US" sz="1200" kern="1200" dirty="0" smtClean="0">
                <a:solidFill>
                  <a:schemeClr val="tx1"/>
                </a:solidFill>
                <a:effectLst/>
                <a:latin typeface="+mn-lt"/>
                <a:ea typeface="+mn-ea"/>
                <a:cs typeface="+mn-cs"/>
              </a:rPr>
              <a:t> acids (CSA) of the </a:t>
            </a:r>
            <a:r>
              <a:rPr lang="en-US" sz="1200" kern="1200" dirty="0" err="1" smtClean="0">
                <a:solidFill>
                  <a:schemeClr val="tx1"/>
                </a:solidFill>
                <a:effectLst/>
                <a:latin typeface="+mn-lt"/>
                <a:ea typeface="+mn-ea"/>
                <a:cs typeface="+mn-cs"/>
              </a:rPr>
              <a:t>connec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tive</a:t>
            </a:r>
            <a:r>
              <a:rPr lang="en-US" sz="1200" kern="1200" dirty="0" smtClean="0">
                <a:solidFill>
                  <a:schemeClr val="tx1"/>
                </a:solidFill>
                <a:effectLst/>
                <a:latin typeface="+mn-lt"/>
                <a:ea typeface="+mn-ea"/>
                <a:cs typeface="+mn-cs"/>
              </a:rPr>
              <a:t> tissue of normal ( × ) and atherosclerotic human aortae (Q) in in vitro experiments.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t>
            </a:r>
            <a:r>
              <a:rPr lang="fr-FR" dirty="0" err="1" smtClean="0"/>
              <a:t>reasures</a:t>
            </a:r>
            <a:r>
              <a:rPr lang="fr-FR" dirty="0" smtClean="0"/>
              <a:t>/Hauss_connective_tissue_chondroitin_sulfate_sulfation_changes_age_1961.pdf</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mtClean="0"/>
              <a:t>Treasures/Hauss_1969_mesenchymal_sulfate_phenomenal_1969.pdf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21F7A9-EF46-EC4C-9F37-8876039C9A97}" type="slidenum">
              <a:rPr lang="en-US" smtClean="0"/>
              <a:t>38</a:t>
            </a:fld>
            <a:endParaRPr lang="en-US"/>
          </a:p>
        </p:txBody>
      </p:sp>
    </p:spTree>
    <p:extLst>
      <p:ext uri="{BB962C8B-B14F-4D97-AF65-F5344CB8AC3E}">
        <p14:creationId xmlns:p14="http://schemas.microsoft.com/office/powerpoint/2010/main" val="828921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vitaminK</a:t>
            </a:r>
            <a:r>
              <a:rPr lang="en-US" dirty="0" smtClean="0"/>
              <a:t>/mice_no_heparan_sulfate_get_autism_2012.pdf</a:t>
            </a:r>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39</a:t>
            </a:fld>
            <a:endParaRPr lang="en-US"/>
          </a:p>
        </p:txBody>
      </p:sp>
    </p:spTree>
    <p:extLst>
      <p:ext uri="{BB962C8B-B14F-4D97-AF65-F5344CB8AC3E}">
        <p14:creationId xmlns:p14="http://schemas.microsoft.com/office/powerpoint/2010/main" val="310209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 on bile acids.</a:t>
            </a:r>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44</a:t>
            </a:fld>
            <a:endParaRPr lang="en-US"/>
          </a:p>
        </p:txBody>
      </p:sp>
    </p:spTree>
    <p:extLst>
      <p:ext uri="{BB962C8B-B14F-4D97-AF65-F5344CB8AC3E}">
        <p14:creationId xmlns:p14="http://schemas.microsoft.com/office/powerpoint/2010/main" val="966840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Taurine_perinatal.text</a:t>
            </a:r>
            <a:endParaRPr lang="en-US" dirty="0"/>
          </a:p>
        </p:txBody>
      </p:sp>
      <p:sp>
        <p:nvSpPr>
          <p:cNvPr id="4" name="Slide Number Placeholder 3"/>
          <p:cNvSpPr>
            <a:spLocks noGrp="1"/>
          </p:cNvSpPr>
          <p:nvPr>
            <p:ph type="sldNum" sz="quarter" idx="10"/>
          </p:nvPr>
        </p:nvSpPr>
        <p:spPr/>
        <p:txBody>
          <a:bodyPr/>
          <a:lstStyle/>
          <a:p>
            <a:fld id="{6521F7A9-EF46-EC4C-9F37-8876039C9A97}" type="slidenum">
              <a:rPr lang="en-US" smtClean="0"/>
              <a:t>9</a:t>
            </a:fld>
            <a:endParaRPr lang="en-US"/>
          </a:p>
        </p:txBody>
      </p:sp>
    </p:spTree>
    <p:extLst>
      <p:ext uri="{BB962C8B-B14F-4D97-AF65-F5344CB8AC3E}">
        <p14:creationId xmlns:p14="http://schemas.microsoft.com/office/powerpoint/2010/main" val="659543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./bifidobacteria_and_bile_salts_2014.pdf</a:t>
            </a:r>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47</a:t>
            </a:fld>
            <a:endParaRPr lang="en-US"/>
          </a:p>
        </p:txBody>
      </p:sp>
    </p:spTree>
    <p:extLst>
      <p:ext uri="{BB962C8B-B14F-4D97-AF65-F5344CB8AC3E}">
        <p14:creationId xmlns:p14="http://schemas.microsoft.com/office/powerpoint/2010/main" val="2560387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50</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glyphosate_inhibits_CYPS_and_other_issues.pdf</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a:t>
            </a:r>
            <a:r>
              <a:rPr lang="en-US" sz="1200" b="1" kern="12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The concentration of hepatic cytochrome P-450 in rats exposed to </a:t>
            </a:r>
            <a:r>
              <a:rPr lang="en-US" sz="1200" kern="1200" dirty="0" err="1" smtClean="0">
                <a:solidFill>
                  <a:schemeClr val="tx1"/>
                </a:solidFill>
                <a:effectLst/>
                <a:latin typeface="+mn-lt"/>
                <a:ea typeface="+mn-ea"/>
                <a:cs typeface="+mn-cs"/>
              </a:rPr>
              <a:t>clofibrate</a:t>
            </a:r>
            <a:r>
              <a:rPr lang="en-US" sz="1200" kern="1200" dirty="0" smtClean="0">
                <a:solidFill>
                  <a:schemeClr val="tx1"/>
                </a:solidFill>
                <a:effectLst/>
                <a:latin typeface="+mn-lt"/>
                <a:ea typeface="+mn-ea"/>
                <a:cs typeface="+mn-cs"/>
              </a:rPr>
              <a:t>, glyphosate, 2,4dichlorophen- </a:t>
            </a:r>
            <a:r>
              <a:rPr lang="en-US" sz="1200" kern="1200" dirty="0" err="1" smtClean="0">
                <a:solidFill>
                  <a:schemeClr val="tx1"/>
                </a:solidFill>
                <a:effectLst/>
                <a:latin typeface="+mn-lt"/>
                <a:ea typeface="+mn-ea"/>
                <a:cs typeface="+mn-cs"/>
              </a:rPr>
              <a:t>oxyacetic</a:t>
            </a:r>
            <a:r>
              <a:rPr lang="en-US" sz="1200" kern="1200" dirty="0" smtClean="0">
                <a:solidFill>
                  <a:schemeClr val="tx1"/>
                </a:solidFill>
                <a:effectLst/>
                <a:latin typeface="+mn-lt"/>
                <a:ea typeface="+mn-ea"/>
                <a:cs typeface="+mn-cs"/>
              </a:rPr>
              <a:t> acid (2,4-D) or </a:t>
            </a:r>
            <a:r>
              <a:rPr lang="en-US" sz="1200" b="1" kern="1200" dirty="0" smtClean="0">
                <a:solidFill>
                  <a:schemeClr val="tx1"/>
                </a:solidFill>
                <a:effectLst/>
                <a:latin typeface="+mn-lt"/>
                <a:ea typeface="+mn-ea"/>
                <a:cs typeface="+mn-cs"/>
              </a:rPr>
              <a:t>4-chloro-2-methylphenoxyace- </a:t>
            </a:r>
            <a:r>
              <a:rPr lang="en-US" sz="1200" kern="1200" dirty="0" smtClean="0">
                <a:solidFill>
                  <a:schemeClr val="tx1"/>
                </a:solidFill>
                <a:effectLst/>
                <a:latin typeface="+mn-lt"/>
                <a:ea typeface="+mn-ea"/>
                <a:cs typeface="+mn-cs"/>
              </a:rPr>
              <a:t>tic acid (MCPA) for 2 weeks. The doses of 2,4-D and MCPA are also shown. The </a:t>
            </a:r>
            <a:r>
              <a:rPr lang="en-US" sz="1200" kern="1200" dirty="0" err="1" smtClean="0">
                <a:solidFill>
                  <a:schemeClr val="tx1"/>
                </a:solidFill>
                <a:effectLst/>
                <a:latin typeface="+mn-lt"/>
                <a:ea typeface="+mn-ea"/>
                <a:cs typeface="+mn-cs"/>
              </a:rPr>
              <a:t>meansfS.E.M</a:t>
            </a:r>
            <a:r>
              <a:rPr lang="en-US" sz="1200" kern="1200" dirty="0" smtClean="0">
                <a:solidFill>
                  <a:schemeClr val="tx1"/>
                </a:solidFill>
                <a:effectLst/>
                <a:latin typeface="+mn-lt"/>
                <a:ea typeface="+mn-ea"/>
                <a:cs typeface="+mn-cs"/>
              </a:rPr>
              <a:t>. are shown. The statistical significances were analyzed with Student's t-test using controls as a reference group. The following symbol is used: *: P&lt;0.05.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53</a:t>
            </a:fld>
            <a:endParaRPr lang="en-US"/>
          </a:p>
        </p:txBody>
      </p:sp>
    </p:spTree>
    <p:extLst>
      <p:ext uri="{BB962C8B-B14F-4D97-AF65-F5344CB8AC3E}">
        <p14:creationId xmlns:p14="http://schemas.microsoft.com/office/powerpoint/2010/main" val="1388077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Anthony/scleroderma/mouse_model_autism_bile_acids_tryptophan_gut_microbes_2017.pdf</a:t>
            </a:r>
            <a:endParaRPr lang="en-US" dirty="0"/>
          </a:p>
        </p:txBody>
      </p:sp>
      <p:sp>
        <p:nvSpPr>
          <p:cNvPr id="4" name="Slide Number Placeholder 3"/>
          <p:cNvSpPr>
            <a:spLocks noGrp="1"/>
          </p:cNvSpPr>
          <p:nvPr>
            <p:ph type="sldNum" sz="quarter" idx="10"/>
          </p:nvPr>
        </p:nvSpPr>
        <p:spPr/>
        <p:txBody>
          <a:bodyPr/>
          <a:lstStyle/>
          <a:p>
            <a:fld id="{C450D85E-44D9-C248-8E48-2E03A58B2572}" type="slidenum">
              <a:rPr lang="en-US" smtClean="0"/>
              <a:t>55</a:t>
            </a:fld>
            <a:endParaRPr lang="en-US"/>
          </a:p>
        </p:txBody>
      </p:sp>
    </p:spTree>
    <p:extLst>
      <p:ext uri="{BB962C8B-B14F-4D97-AF65-F5344CB8AC3E}">
        <p14:creationId xmlns:p14="http://schemas.microsoft.com/office/powerpoint/2010/main" val="636944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Anthony/scleroderma/mouse_model_autism_bile_acids_tryptophan_gut_microbes_2017.pdf</a:t>
            </a:r>
            <a:endParaRPr lang="en-US" dirty="0"/>
          </a:p>
        </p:txBody>
      </p:sp>
      <p:sp>
        <p:nvSpPr>
          <p:cNvPr id="4" name="Slide Number Placeholder 3"/>
          <p:cNvSpPr>
            <a:spLocks noGrp="1"/>
          </p:cNvSpPr>
          <p:nvPr>
            <p:ph type="sldNum" sz="quarter" idx="10"/>
          </p:nvPr>
        </p:nvSpPr>
        <p:spPr/>
        <p:txBody>
          <a:bodyPr/>
          <a:lstStyle/>
          <a:p>
            <a:fld id="{C450D85E-44D9-C248-8E48-2E03A58B2572}" type="slidenum">
              <a:rPr lang="en-US" smtClean="0"/>
              <a:t>56</a:t>
            </a:fld>
            <a:endParaRPr lang="en-US"/>
          </a:p>
        </p:txBody>
      </p:sp>
    </p:spTree>
    <p:extLst>
      <p:ext uri="{BB962C8B-B14F-4D97-AF65-F5344CB8AC3E}">
        <p14:creationId xmlns:p14="http://schemas.microsoft.com/office/powerpoint/2010/main" val="636944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./Dawson_2003_low_sulfate_seizures_infertility_sodium_sulfate_cotransporter_defective.pdf</a:t>
            </a:r>
          </a:p>
          <a:p>
            <a:r>
              <a:rPr lang="en-US" dirty="0" err="1" smtClean="0"/>
              <a:t>Sodium_sulfate_cotransport.text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Sulfotransferase</a:t>
            </a:r>
            <a:r>
              <a:rPr lang="en-US" sz="1200" b="1" kern="1200" dirty="0" smtClean="0">
                <a:solidFill>
                  <a:schemeClr val="tx1"/>
                </a:solidFill>
                <a:effectLst/>
                <a:latin typeface="+mn-lt"/>
                <a:ea typeface="+mn-ea"/>
                <a:cs typeface="+mn-cs"/>
              </a:rPr>
              <a:t> (ST) Assays. </a:t>
            </a:r>
            <a:endParaRPr lang="en-US" dirty="0" smtClean="0"/>
          </a:p>
          <a:p>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59</a:t>
            </a:fld>
            <a:endParaRPr lang="en-US"/>
          </a:p>
        </p:txBody>
      </p:sp>
    </p:spTree>
    <p:extLst>
      <p:ext uri="{BB962C8B-B14F-4D97-AF65-F5344CB8AC3E}">
        <p14:creationId xmlns:p14="http://schemas.microsoft.com/office/powerpoint/2010/main" val="1659878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./Dawson_2003_low_sulfate_seizures_infertility_sodium_sulfate_cotransporter_defective.pdf</a:t>
            </a:r>
          </a:p>
          <a:p>
            <a:r>
              <a:rPr lang="en-US" dirty="0" err="1" smtClean="0"/>
              <a:t>Sodium_sulfate_cotransport.text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Sulfotransferase</a:t>
            </a:r>
            <a:r>
              <a:rPr lang="en-US" sz="1200" b="1" kern="1200" dirty="0" smtClean="0">
                <a:solidFill>
                  <a:schemeClr val="tx1"/>
                </a:solidFill>
                <a:effectLst/>
                <a:latin typeface="+mn-lt"/>
                <a:ea typeface="+mn-ea"/>
                <a:cs typeface="+mn-cs"/>
              </a:rPr>
              <a:t> (ST) Assays. </a:t>
            </a:r>
            <a:endParaRPr lang="en-US" dirty="0" smtClean="0"/>
          </a:p>
          <a:p>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60</a:t>
            </a:fld>
            <a:endParaRPr lang="en-US"/>
          </a:p>
        </p:txBody>
      </p:sp>
    </p:spTree>
    <p:extLst>
      <p:ext uri="{BB962C8B-B14F-4D97-AF65-F5344CB8AC3E}">
        <p14:creationId xmlns:p14="http://schemas.microsoft.com/office/powerpoint/2010/main" val="1659878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celiac/</a:t>
            </a:r>
            <a:r>
              <a:rPr lang="en-US" dirty="0" err="1" smtClean="0"/>
              <a:t>celiac_disease_hypertension.pdf</a:t>
            </a:r>
            <a:endParaRPr lang="en-US" dirty="0" smtClean="0"/>
          </a:p>
          <a:p>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68</a:t>
            </a:fld>
            <a:endParaRPr lang="en-US"/>
          </a:p>
        </p:txBody>
      </p:sp>
    </p:spTree>
    <p:extLst>
      <p:ext uri="{BB962C8B-B14F-4D97-AF65-F5344CB8AC3E}">
        <p14:creationId xmlns:p14="http://schemas.microsoft.com/office/powerpoint/2010/main" val="2125245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Spacedoc/McCully/ChemicalPathologyHomocysteineV_McCully.pdf</a:t>
            </a:r>
            <a:endParaRPr lang="en-US" dirty="0" smtClean="0"/>
          </a:p>
          <a:p>
            <a:r>
              <a:rPr lang="en-US" dirty="0" smtClean="0"/>
              <a:t> Figure</a:t>
            </a:r>
            <a:r>
              <a:rPr lang="en-US" baseline="0" dirty="0" smtClean="0"/>
              <a:t> 1.</a:t>
            </a:r>
            <a:r>
              <a:rPr lang="en-US" sz="1200" kern="1200" dirty="0" smtClean="0">
                <a:solidFill>
                  <a:schemeClr val="tx1"/>
                </a:solidFill>
                <a:latin typeface="+mn-lt"/>
                <a:ea typeface="+mn-ea"/>
                <a:cs typeface="+mn-cs"/>
              </a:rPr>
              <a:t> Hypothetical scheme for synthesis of </a:t>
            </a:r>
            <a:r>
              <a:rPr lang="en-US" sz="1200" kern="1200" dirty="0" err="1" smtClean="0">
                <a:solidFill>
                  <a:schemeClr val="tx1"/>
                </a:solidFill>
                <a:latin typeface="+mn-lt"/>
                <a:ea typeface="+mn-ea"/>
                <a:cs typeface="+mn-cs"/>
              </a:rPr>
              <a:t>thioretinamide</a:t>
            </a:r>
            <a:r>
              <a:rPr lang="en-US" sz="1200" kern="1200" dirty="0" smtClean="0">
                <a:solidFill>
                  <a:schemeClr val="tx1"/>
                </a:solidFill>
                <a:latin typeface="+mn-lt"/>
                <a:ea typeface="+mn-ea"/>
                <a:cs typeface="+mn-cs"/>
              </a:rPr>
              <a:t>, oxidation to sulfite and sulfate, and activation of sulfate to </a:t>
            </a:r>
            <a:r>
              <a:rPr lang="en-US" sz="1200" kern="1200" dirty="0" err="1" smtClean="0">
                <a:solidFill>
                  <a:schemeClr val="tx1"/>
                </a:solidFill>
                <a:latin typeface="+mn-lt"/>
                <a:ea typeface="+mn-ea"/>
                <a:cs typeface="+mn-cs"/>
              </a:rPr>
              <a:t>phosphoadenosine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phosphosulfate</a:t>
            </a:r>
            <a:r>
              <a:rPr lang="en-US" sz="1200" kern="1200" dirty="0" smtClean="0">
                <a:solidFill>
                  <a:schemeClr val="tx1"/>
                </a:solidFill>
                <a:latin typeface="+mn-lt"/>
                <a:ea typeface="+mn-ea"/>
                <a:cs typeface="+mn-cs"/>
              </a:rPr>
              <a:t>, explains </a:t>
            </a:r>
            <a:r>
              <a:rPr lang="en-US" sz="1200" kern="1200" dirty="0" err="1" smtClean="0">
                <a:solidFill>
                  <a:schemeClr val="tx1"/>
                </a:solidFill>
                <a:latin typeface="+mn-lt"/>
                <a:ea typeface="+mn-ea"/>
                <a:cs typeface="+mn-cs"/>
              </a:rPr>
              <a:t>sulfation</a:t>
            </a:r>
            <a:r>
              <a:rPr lang="en-US" sz="1200" kern="1200" dirty="0" smtClean="0">
                <a:solidFill>
                  <a:schemeClr val="tx1"/>
                </a:solidFill>
                <a:latin typeface="+mn-lt"/>
                <a:ea typeface="+mn-ea"/>
                <a:cs typeface="+mn-cs"/>
              </a:rPr>
              <a:t> of </a:t>
            </a:r>
            <a:r>
              <a:rPr lang="en-US" sz="1200" kern="1200" dirty="0" err="1" smtClean="0">
                <a:solidFill>
                  <a:schemeClr val="tx1"/>
                </a:solidFill>
                <a:latin typeface="+mn-lt"/>
                <a:ea typeface="+mn-ea"/>
                <a:cs typeface="+mn-cs"/>
              </a:rPr>
              <a:t>glycosaminoglycans</a:t>
            </a:r>
            <a:r>
              <a:rPr lang="en-US" sz="1200" kern="1200" dirty="0" smtClean="0">
                <a:solidFill>
                  <a:schemeClr val="tx1"/>
                </a:solidFill>
                <a:latin typeface="+mn-lt"/>
                <a:ea typeface="+mn-ea"/>
                <a:cs typeface="+mn-cs"/>
              </a:rPr>
              <a:t> (GAG) to form sulfate esters [2]. In this scheme superoxide is synthesized from the </a:t>
            </a:r>
            <a:r>
              <a:rPr lang="en-US" sz="1200" kern="1200" dirty="0" err="1" smtClean="0">
                <a:solidFill>
                  <a:schemeClr val="tx1"/>
                </a:solidFill>
                <a:latin typeface="+mn-lt"/>
                <a:ea typeface="+mn-ea"/>
                <a:cs typeface="+mn-cs"/>
              </a:rPr>
              <a:t>heme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oxygenase</a:t>
            </a:r>
            <a:r>
              <a:rPr lang="en-US" sz="1200" kern="1200" dirty="0" smtClean="0">
                <a:solidFill>
                  <a:schemeClr val="tx1"/>
                </a:solidFill>
                <a:latin typeface="+mn-lt"/>
                <a:ea typeface="+mn-ea"/>
                <a:cs typeface="+mn-cs"/>
              </a:rPr>
              <a:t> group of </a:t>
            </a:r>
            <a:r>
              <a:rPr lang="en-US" sz="1200" kern="1200" dirty="0" err="1" smtClean="0">
                <a:solidFill>
                  <a:schemeClr val="tx1"/>
                </a:solidFill>
                <a:latin typeface="+mn-lt"/>
                <a:ea typeface="+mn-ea"/>
                <a:cs typeface="+mn-cs"/>
              </a:rPr>
              <a:t>cystathionine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[34], catalyzing retinoic acid synthesis from retinol. Synthesis of </a:t>
            </a:r>
            <a:r>
              <a:rPr lang="en-US" sz="1200" kern="1200" dirty="0" err="1" smtClean="0">
                <a:solidFill>
                  <a:schemeClr val="tx1"/>
                </a:solidFill>
                <a:latin typeface="+mn-lt"/>
                <a:ea typeface="+mn-ea"/>
                <a:cs typeface="+mn-cs"/>
              </a:rPr>
              <a:t>thioretinamide</a:t>
            </a:r>
            <a:r>
              <a:rPr lang="en-US" sz="1200" kern="1200" dirty="0" smtClean="0">
                <a:solidFill>
                  <a:schemeClr val="tx1"/>
                </a:solidFill>
                <a:latin typeface="+mn-lt"/>
                <a:ea typeface="+mn-ea"/>
                <a:cs typeface="+mn-cs"/>
              </a:rPr>
              <a:t> from retinoic acid and </a:t>
            </a:r>
            <a:r>
              <a:rPr lang="en-US" sz="1200" kern="1200" dirty="0" err="1" smtClean="0">
                <a:solidFill>
                  <a:schemeClr val="tx1"/>
                </a:solidFill>
                <a:latin typeface="+mn-lt"/>
                <a:ea typeface="+mn-ea"/>
                <a:cs typeface="+mn-cs"/>
              </a:rPr>
              <a:t>homocysteine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thiolactone</a:t>
            </a:r>
            <a:r>
              <a:rPr lang="en-US" sz="1200" kern="1200" dirty="0" smtClean="0">
                <a:solidFill>
                  <a:schemeClr val="tx1"/>
                </a:solidFill>
                <a:latin typeface="+mn-lt"/>
                <a:ea typeface="+mn-ea"/>
                <a:cs typeface="+mn-cs"/>
              </a:rPr>
              <a:t> is catalyzed by </a:t>
            </a:r>
            <a:r>
              <a:rPr lang="en-US" sz="1200" kern="1200" dirty="0" err="1" smtClean="0">
                <a:solidFill>
                  <a:schemeClr val="tx1"/>
                </a:solidFill>
                <a:latin typeface="+mn-lt"/>
                <a:ea typeface="+mn-ea"/>
                <a:cs typeface="+mn-cs"/>
              </a:rPr>
              <a:t>cystathionine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dehydroascorbate</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is hydro- </a:t>
            </a:r>
            <a:r>
              <a:rPr lang="en-US" sz="1200" kern="1200" dirty="0" err="1" smtClean="0">
                <a:solidFill>
                  <a:schemeClr val="tx1"/>
                </a:solidFill>
                <a:latin typeface="+mn-lt"/>
                <a:ea typeface="+mn-ea"/>
                <a:cs typeface="+mn-cs"/>
              </a:rPr>
              <a:t>lyzed</a:t>
            </a:r>
            <a:r>
              <a:rPr lang="en-US" sz="1200" kern="1200" dirty="0" smtClean="0">
                <a:solidFill>
                  <a:schemeClr val="tx1"/>
                </a:solidFill>
                <a:latin typeface="+mn-lt"/>
                <a:ea typeface="+mn-ea"/>
                <a:cs typeface="+mn-cs"/>
              </a:rPr>
              <a:t> to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by a calcium-dependent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thiolactonase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HTase</a:t>
            </a:r>
            <a:r>
              <a:rPr lang="en-US" sz="1200" kern="1200" dirty="0" smtClean="0">
                <a:solidFill>
                  <a:schemeClr val="tx1"/>
                </a:solidFill>
                <a:latin typeface="+mn-lt"/>
                <a:ea typeface="+mn-ea"/>
                <a:cs typeface="+mn-cs"/>
              </a:rPr>
              <a:t>) tightly associated with HDL in serum (</a:t>
            </a:r>
            <a:r>
              <a:rPr lang="en-US" sz="1200" kern="1200" dirty="0" err="1" smtClean="0">
                <a:solidFill>
                  <a:schemeClr val="tx1"/>
                </a:solidFill>
                <a:latin typeface="+mn-lt"/>
                <a:ea typeface="+mn-ea"/>
                <a:cs typeface="+mn-cs"/>
              </a:rPr>
              <a:t>Jakubowski</a:t>
            </a:r>
            <a:r>
              <a:rPr lang="en-US" sz="1200" kern="1200" dirty="0" smtClean="0">
                <a:solidFill>
                  <a:schemeClr val="tx1"/>
                </a:solidFill>
                <a:latin typeface="+mn-lt"/>
                <a:ea typeface="+mn-ea"/>
                <a:cs typeface="+mn-cs"/>
              </a:rPr>
              <a:t> 1999a).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methionine synthase activity is inhibited by </a:t>
            </a:r>
            <a:r>
              <a:rPr lang="en-US" sz="1200" kern="1200" dirty="0" err="1" smtClean="0">
                <a:solidFill>
                  <a:schemeClr val="tx1"/>
                </a:solidFill>
                <a:latin typeface="+mn-lt"/>
                <a:ea typeface="+mn-ea"/>
                <a:cs typeface="+mn-cs"/>
              </a:rPr>
              <a:t>folate</a:t>
            </a:r>
            <a:r>
              <a:rPr lang="en-US" sz="1200" kern="1200" dirty="0" smtClean="0">
                <a:solidFill>
                  <a:schemeClr val="tx1"/>
                </a:solidFill>
                <a:latin typeface="+mn-lt"/>
                <a:ea typeface="+mn-ea"/>
                <a:cs typeface="+mn-cs"/>
              </a:rPr>
              <a:t> or vitamin B-12 deprivation, almost all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is converted to </a:t>
            </a:r>
            <a:r>
              <a:rPr lang="en-US" sz="1200" kern="1200" dirty="0" err="1" smtClean="0">
                <a:solidFill>
                  <a:schemeClr val="tx1"/>
                </a:solidFill>
                <a:latin typeface="+mn-lt"/>
                <a:ea typeface="+mn-ea"/>
                <a:cs typeface="+mn-cs"/>
              </a:rPr>
              <a:t>thiolactone</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70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Spacedoc/McCully/ChemicalPathologyHomocysteineV_McCully.pdf</a:t>
            </a:r>
            <a:endParaRPr lang="en-US" dirty="0" smtClean="0"/>
          </a:p>
          <a:p>
            <a:r>
              <a:rPr lang="en-US" dirty="0" smtClean="0"/>
              <a:t> Figure</a:t>
            </a:r>
            <a:r>
              <a:rPr lang="en-US" baseline="0" dirty="0" smtClean="0"/>
              <a:t> 1.</a:t>
            </a:r>
            <a:r>
              <a:rPr lang="en-US" sz="1200" kern="1200" dirty="0" smtClean="0">
                <a:solidFill>
                  <a:schemeClr val="tx1"/>
                </a:solidFill>
                <a:latin typeface="+mn-lt"/>
                <a:ea typeface="+mn-ea"/>
                <a:cs typeface="+mn-cs"/>
              </a:rPr>
              <a:t> Hypothetical scheme for synthesis of </a:t>
            </a:r>
            <a:r>
              <a:rPr lang="en-US" sz="1200" kern="1200" dirty="0" err="1" smtClean="0">
                <a:solidFill>
                  <a:schemeClr val="tx1"/>
                </a:solidFill>
                <a:latin typeface="+mn-lt"/>
                <a:ea typeface="+mn-ea"/>
                <a:cs typeface="+mn-cs"/>
              </a:rPr>
              <a:t>thioretinamide</a:t>
            </a:r>
            <a:r>
              <a:rPr lang="en-US" sz="1200" kern="1200" dirty="0" smtClean="0">
                <a:solidFill>
                  <a:schemeClr val="tx1"/>
                </a:solidFill>
                <a:latin typeface="+mn-lt"/>
                <a:ea typeface="+mn-ea"/>
                <a:cs typeface="+mn-cs"/>
              </a:rPr>
              <a:t>, oxidation to sulfite and sulfate, and activation of sulfate to </a:t>
            </a:r>
            <a:r>
              <a:rPr lang="en-US" sz="1200" kern="1200" dirty="0" err="1" smtClean="0">
                <a:solidFill>
                  <a:schemeClr val="tx1"/>
                </a:solidFill>
                <a:latin typeface="+mn-lt"/>
                <a:ea typeface="+mn-ea"/>
                <a:cs typeface="+mn-cs"/>
              </a:rPr>
              <a:t>phosphoadenosine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phosphosulfate</a:t>
            </a:r>
            <a:r>
              <a:rPr lang="en-US" sz="1200" kern="1200" dirty="0" smtClean="0">
                <a:solidFill>
                  <a:schemeClr val="tx1"/>
                </a:solidFill>
                <a:latin typeface="+mn-lt"/>
                <a:ea typeface="+mn-ea"/>
                <a:cs typeface="+mn-cs"/>
              </a:rPr>
              <a:t>, explains </a:t>
            </a:r>
            <a:r>
              <a:rPr lang="en-US" sz="1200" kern="1200" dirty="0" err="1" smtClean="0">
                <a:solidFill>
                  <a:schemeClr val="tx1"/>
                </a:solidFill>
                <a:latin typeface="+mn-lt"/>
                <a:ea typeface="+mn-ea"/>
                <a:cs typeface="+mn-cs"/>
              </a:rPr>
              <a:t>sulfation</a:t>
            </a:r>
            <a:r>
              <a:rPr lang="en-US" sz="1200" kern="1200" dirty="0" smtClean="0">
                <a:solidFill>
                  <a:schemeClr val="tx1"/>
                </a:solidFill>
                <a:latin typeface="+mn-lt"/>
                <a:ea typeface="+mn-ea"/>
                <a:cs typeface="+mn-cs"/>
              </a:rPr>
              <a:t> of </a:t>
            </a:r>
            <a:r>
              <a:rPr lang="en-US" sz="1200" kern="1200" dirty="0" err="1" smtClean="0">
                <a:solidFill>
                  <a:schemeClr val="tx1"/>
                </a:solidFill>
                <a:latin typeface="+mn-lt"/>
                <a:ea typeface="+mn-ea"/>
                <a:cs typeface="+mn-cs"/>
              </a:rPr>
              <a:t>glycosaminoglycans</a:t>
            </a:r>
            <a:r>
              <a:rPr lang="en-US" sz="1200" kern="1200" dirty="0" smtClean="0">
                <a:solidFill>
                  <a:schemeClr val="tx1"/>
                </a:solidFill>
                <a:latin typeface="+mn-lt"/>
                <a:ea typeface="+mn-ea"/>
                <a:cs typeface="+mn-cs"/>
              </a:rPr>
              <a:t> (GAG) to form sulfate esters [2]. In this scheme superoxide is synthesized from the </a:t>
            </a:r>
            <a:r>
              <a:rPr lang="en-US" sz="1200" kern="1200" dirty="0" err="1" smtClean="0">
                <a:solidFill>
                  <a:schemeClr val="tx1"/>
                </a:solidFill>
                <a:latin typeface="+mn-lt"/>
                <a:ea typeface="+mn-ea"/>
                <a:cs typeface="+mn-cs"/>
              </a:rPr>
              <a:t>heme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oxygenase</a:t>
            </a:r>
            <a:r>
              <a:rPr lang="en-US" sz="1200" kern="1200" dirty="0" smtClean="0">
                <a:solidFill>
                  <a:schemeClr val="tx1"/>
                </a:solidFill>
                <a:latin typeface="+mn-lt"/>
                <a:ea typeface="+mn-ea"/>
                <a:cs typeface="+mn-cs"/>
              </a:rPr>
              <a:t> group of </a:t>
            </a:r>
            <a:r>
              <a:rPr lang="en-US" sz="1200" kern="1200" dirty="0" err="1" smtClean="0">
                <a:solidFill>
                  <a:schemeClr val="tx1"/>
                </a:solidFill>
                <a:latin typeface="+mn-lt"/>
                <a:ea typeface="+mn-ea"/>
                <a:cs typeface="+mn-cs"/>
              </a:rPr>
              <a:t>cystathionine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[34], catalyzing retinoic acid synthesis from retinol. Synthesis of </a:t>
            </a:r>
            <a:r>
              <a:rPr lang="en-US" sz="1200" kern="1200" dirty="0" err="1" smtClean="0">
                <a:solidFill>
                  <a:schemeClr val="tx1"/>
                </a:solidFill>
                <a:latin typeface="+mn-lt"/>
                <a:ea typeface="+mn-ea"/>
                <a:cs typeface="+mn-cs"/>
              </a:rPr>
              <a:t>thioretinamide</a:t>
            </a:r>
            <a:r>
              <a:rPr lang="en-US" sz="1200" kern="1200" dirty="0" smtClean="0">
                <a:solidFill>
                  <a:schemeClr val="tx1"/>
                </a:solidFill>
                <a:latin typeface="+mn-lt"/>
                <a:ea typeface="+mn-ea"/>
                <a:cs typeface="+mn-cs"/>
              </a:rPr>
              <a:t> from retinoic acid and </a:t>
            </a:r>
            <a:r>
              <a:rPr lang="en-US" sz="1200" kern="1200" dirty="0" err="1" smtClean="0">
                <a:solidFill>
                  <a:schemeClr val="tx1"/>
                </a:solidFill>
                <a:latin typeface="+mn-lt"/>
                <a:ea typeface="+mn-ea"/>
                <a:cs typeface="+mn-cs"/>
              </a:rPr>
              <a:t>homocysteine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thiolactone</a:t>
            </a:r>
            <a:r>
              <a:rPr lang="en-US" sz="1200" kern="1200" dirty="0" smtClean="0">
                <a:solidFill>
                  <a:schemeClr val="tx1"/>
                </a:solidFill>
                <a:latin typeface="+mn-lt"/>
                <a:ea typeface="+mn-ea"/>
                <a:cs typeface="+mn-cs"/>
              </a:rPr>
              <a:t> is catalyzed by </a:t>
            </a:r>
            <a:r>
              <a:rPr lang="en-US" sz="1200" kern="1200" dirty="0" err="1" smtClean="0">
                <a:solidFill>
                  <a:schemeClr val="tx1"/>
                </a:solidFill>
                <a:latin typeface="+mn-lt"/>
                <a:ea typeface="+mn-ea"/>
                <a:cs typeface="+mn-cs"/>
              </a:rPr>
              <a:t>cystathionine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dehydroascorbate</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is hydro- </a:t>
            </a:r>
            <a:r>
              <a:rPr lang="en-US" sz="1200" kern="1200" dirty="0" err="1" smtClean="0">
                <a:solidFill>
                  <a:schemeClr val="tx1"/>
                </a:solidFill>
                <a:latin typeface="+mn-lt"/>
                <a:ea typeface="+mn-ea"/>
                <a:cs typeface="+mn-cs"/>
              </a:rPr>
              <a:t>lyzed</a:t>
            </a:r>
            <a:r>
              <a:rPr lang="en-US" sz="1200" kern="1200" dirty="0" smtClean="0">
                <a:solidFill>
                  <a:schemeClr val="tx1"/>
                </a:solidFill>
                <a:latin typeface="+mn-lt"/>
                <a:ea typeface="+mn-ea"/>
                <a:cs typeface="+mn-cs"/>
              </a:rPr>
              <a:t> to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by a calcium-dependent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thiolactonase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HTase</a:t>
            </a:r>
            <a:r>
              <a:rPr lang="en-US" sz="1200" kern="1200" dirty="0" smtClean="0">
                <a:solidFill>
                  <a:schemeClr val="tx1"/>
                </a:solidFill>
                <a:latin typeface="+mn-lt"/>
                <a:ea typeface="+mn-ea"/>
                <a:cs typeface="+mn-cs"/>
              </a:rPr>
              <a:t>) tightly associated with HDL in serum (</a:t>
            </a:r>
            <a:r>
              <a:rPr lang="en-US" sz="1200" kern="1200" dirty="0" err="1" smtClean="0">
                <a:solidFill>
                  <a:schemeClr val="tx1"/>
                </a:solidFill>
                <a:latin typeface="+mn-lt"/>
                <a:ea typeface="+mn-ea"/>
                <a:cs typeface="+mn-cs"/>
              </a:rPr>
              <a:t>Jakubowski</a:t>
            </a:r>
            <a:r>
              <a:rPr lang="en-US" sz="1200" kern="1200" dirty="0" smtClean="0">
                <a:solidFill>
                  <a:schemeClr val="tx1"/>
                </a:solidFill>
                <a:latin typeface="+mn-lt"/>
                <a:ea typeface="+mn-ea"/>
                <a:cs typeface="+mn-cs"/>
              </a:rPr>
              <a:t> 1999a).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methionine synthase activity is inhibited by </a:t>
            </a:r>
            <a:r>
              <a:rPr lang="en-US" sz="1200" kern="1200" dirty="0" err="1" smtClean="0">
                <a:solidFill>
                  <a:schemeClr val="tx1"/>
                </a:solidFill>
                <a:latin typeface="+mn-lt"/>
                <a:ea typeface="+mn-ea"/>
                <a:cs typeface="+mn-cs"/>
              </a:rPr>
              <a:t>folate</a:t>
            </a:r>
            <a:r>
              <a:rPr lang="en-US" sz="1200" kern="1200" dirty="0" smtClean="0">
                <a:solidFill>
                  <a:schemeClr val="tx1"/>
                </a:solidFill>
                <a:latin typeface="+mn-lt"/>
                <a:ea typeface="+mn-ea"/>
                <a:cs typeface="+mn-cs"/>
              </a:rPr>
              <a:t> or vitamin B-12 deprivation, almost all </a:t>
            </a:r>
            <a:r>
              <a:rPr lang="en-US" sz="1200" kern="1200" dirty="0" err="1" smtClean="0">
                <a:solidFill>
                  <a:schemeClr val="tx1"/>
                </a:solidFill>
                <a:latin typeface="+mn-lt"/>
                <a:ea typeface="+mn-ea"/>
                <a:cs typeface="+mn-cs"/>
              </a:rPr>
              <a:t>Hcy</a:t>
            </a:r>
            <a:r>
              <a:rPr lang="en-US" sz="1200" kern="1200" dirty="0" smtClean="0">
                <a:solidFill>
                  <a:schemeClr val="tx1"/>
                </a:solidFill>
                <a:latin typeface="+mn-lt"/>
                <a:ea typeface="+mn-ea"/>
                <a:cs typeface="+mn-cs"/>
              </a:rPr>
              <a:t> is converted to </a:t>
            </a:r>
            <a:r>
              <a:rPr lang="en-US" sz="1200" kern="1200" dirty="0" err="1" smtClean="0">
                <a:solidFill>
                  <a:schemeClr val="tx1"/>
                </a:solidFill>
                <a:latin typeface="+mn-lt"/>
                <a:ea typeface="+mn-ea"/>
                <a:cs typeface="+mn-cs"/>
              </a:rPr>
              <a:t>thiolactone</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EF50DB7-0C5F-D849-B56F-B7E72C0E795C}" type="slidenum">
              <a:rPr lang="en-US" smtClean="0"/>
              <a:pPr/>
              <a:t>71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12</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eparan_sulfate_deficiency_autism_brains_postmortem.pdf</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521F7A9-EF46-EC4C-9F37-8876039C9A97}" type="slidenum">
              <a:rPr lang="en-US" smtClean="0"/>
              <a:t>74</a:t>
            </a:fld>
            <a:endParaRPr lang="en-US"/>
          </a:p>
        </p:txBody>
      </p:sp>
    </p:spTree>
    <p:extLst>
      <p:ext uri="{BB962C8B-B14F-4D97-AF65-F5344CB8AC3E}">
        <p14:creationId xmlns:p14="http://schemas.microsoft.com/office/powerpoint/2010/main" val="2771810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Treasures/</a:t>
            </a:r>
            <a:r>
              <a:rPr lang="en-US" dirty="0" err="1" smtClean="0"/>
              <a:t>bacteria_renew_sulfate_German.pdf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76</a:t>
            </a:fld>
            <a:endParaRPr lang="en-US"/>
          </a:p>
        </p:txBody>
      </p:sp>
    </p:spTree>
    <p:extLst>
      <p:ext uri="{BB962C8B-B14F-4D97-AF65-F5344CB8AC3E}">
        <p14:creationId xmlns:p14="http://schemas.microsoft.com/office/powerpoint/2010/main" val="2274720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vitaminK/chlamydia_produce</a:t>
            </a:r>
            <a:r>
              <a:rPr lang="en-US" baseline="0" dirty="0" err="1" smtClean="0"/>
              <a:t>_heparan_sulfate.text</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78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vitaminK/chlamydia_produce</a:t>
            </a:r>
            <a:r>
              <a:rPr lang="en-US" baseline="0" dirty="0" err="1" smtClean="0"/>
              <a:t>_heparan_sulfate.text</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79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dissimilatory_sulfite_reductase_no_glycine_2010</a:t>
            </a:r>
          </a:p>
          <a:p>
            <a:r>
              <a:rPr lang="en-US" sz="1200" kern="1200" dirty="0" smtClean="0">
                <a:solidFill>
                  <a:schemeClr val="tx1"/>
                </a:solidFill>
                <a:latin typeface="+mn-lt"/>
                <a:ea typeface="+mn-ea"/>
                <a:cs typeface="+mn-cs"/>
              </a:rPr>
              <a:t> G473D_mutation_sulfite_oxidase_destroys_it_2006.pdf </a:t>
            </a:r>
            <a:endParaRPr lang="en-US" dirty="0"/>
          </a:p>
        </p:txBody>
      </p:sp>
      <p:sp>
        <p:nvSpPr>
          <p:cNvPr id="4" name="Slide Number Placeholder 3"/>
          <p:cNvSpPr>
            <a:spLocks noGrp="1"/>
          </p:cNvSpPr>
          <p:nvPr>
            <p:ph type="sldNum" sz="quarter" idx="10"/>
          </p:nvPr>
        </p:nvSpPr>
        <p:spPr/>
        <p:txBody>
          <a:bodyPr/>
          <a:lstStyle/>
          <a:p>
            <a:fld id="{6DE6F954-E9A3-3542-AA16-7C27AFC071EC}" type="slidenum">
              <a:rPr lang="en-US" smtClean="0"/>
              <a:t>80</a:t>
            </a:fld>
            <a:endParaRPr lang="en-US"/>
          </a:p>
        </p:txBody>
      </p:sp>
    </p:spTree>
    <p:extLst>
      <p:ext uri="{BB962C8B-B14F-4D97-AF65-F5344CB8AC3E}">
        <p14:creationId xmlns:p14="http://schemas.microsoft.com/office/powerpoint/2010/main" val="1361457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dissimilatory_sulfite_reductase_no_glycine_2010</a:t>
            </a:r>
          </a:p>
          <a:p>
            <a:r>
              <a:rPr lang="en-US" sz="1200" kern="1200" dirty="0" smtClean="0">
                <a:solidFill>
                  <a:schemeClr val="tx1"/>
                </a:solidFill>
                <a:latin typeface="+mn-lt"/>
                <a:ea typeface="+mn-ea"/>
                <a:cs typeface="+mn-cs"/>
              </a:rPr>
              <a:t> G473D_mutation_sulfite_oxidase_destroys_it_2006.pdf </a:t>
            </a:r>
            <a:endParaRPr lang="en-US" dirty="0"/>
          </a:p>
        </p:txBody>
      </p:sp>
      <p:sp>
        <p:nvSpPr>
          <p:cNvPr id="4" name="Slide Number Placeholder 3"/>
          <p:cNvSpPr>
            <a:spLocks noGrp="1"/>
          </p:cNvSpPr>
          <p:nvPr>
            <p:ph type="sldNum" sz="quarter" idx="10"/>
          </p:nvPr>
        </p:nvSpPr>
        <p:spPr/>
        <p:txBody>
          <a:bodyPr/>
          <a:lstStyle/>
          <a:p>
            <a:fld id="{6DE6F954-E9A3-3542-AA16-7C27AFC071EC}" type="slidenum">
              <a:rPr lang="en-US" smtClean="0"/>
              <a:t>81</a:t>
            </a:fld>
            <a:endParaRPr lang="en-US"/>
          </a:p>
        </p:txBody>
      </p:sp>
    </p:spTree>
    <p:extLst>
      <p:ext uri="{BB962C8B-B14F-4D97-AF65-F5344CB8AC3E}">
        <p14:creationId xmlns:p14="http://schemas.microsoft.com/office/powerpoint/2010/main" val="1361457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taurocholic_acid_metabolism_by_gut_microbes_colon_cancer.pdf</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Metabolism of bile salt, </a:t>
            </a:r>
            <a:r>
              <a:rPr lang="en-US" sz="1200" kern="1200" dirty="0" err="1" smtClean="0">
                <a:solidFill>
                  <a:schemeClr val="tx1"/>
                </a:solidFill>
                <a:effectLst/>
                <a:latin typeface="+mn-lt"/>
                <a:ea typeface="+mn-ea"/>
                <a:cs typeface="+mn-cs"/>
              </a:rPr>
              <a:t>taurocholic</a:t>
            </a:r>
            <a:r>
              <a:rPr lang="en-US" sz="1200" kern="1200" dirty="0" smtClean="0">
                <a:solidFill>
                  <a:schemeClr val="tx1"/>
                </a:solidFill>
                <a:effectLst/>
                <a:latin typeface="+mn-lt"/>
                <a:ea typeface="+mn-ea"/>
                <a:cs typeface="+mn-cs"/>
              </a:rPr>
              <a:t> acid, by the gut </a:t>
            </a:r>
            <a:r>
              <a:rPr lang="en-US" sz="1200" kern="1200" dirty="0" err="1" smtClean="0">
                <a:solidFill>
                  <a:schemeClr val="tx1"/>
                </a:solidFill>
                <a:effectLst/>
                <a:latin typeface="+mn-lt"/>
                <a:ea typeface="+mn-ea"/>
                <a:cs typeface="+mn-cs"/>
              </a:rPr>
              <a:t>microbiome</a:t>
            </a:r>
            <a:r>
              <a:rPr lang="en-US" sz="1200" kern="1200" dirty="0" smtClean="0">
                <a:solidFill>
                  <a:schemeClr val="tx1"/>
                </a:solidFill>
                <a:effectLst/>
                <a:latin typeface="+mn-lt"/>
                <a:ea typeface="+mn-ea"/>
                <a:cs typeface="+mn-cs"/>
              </a:rPr>
              <a:t>. Gut microbes in the ileum and colon </a:t>
            </a:r>
            <a:r>
              <a:rPr lang="en-US" sz="1200" kern="1200" dirty="0" err="1" smtClean="0">
                <a:solidFill>
                  <a:schemeClr val="tx1"/>
                </a:solidFill>
                <a:effectLst/>
                <a:latin typeface="+mn-lt"/>
                <a:ea typeface="+mn-ea"/>
                <a:cs typeface="+mn-cs"/>
              </a:rPr>
              <a:t>deconjugate</a:t>
            </a:r>
            <a:r>
              <a:rPr lang="en-US" sz="1200" kern="1200" dirty="0" smtClean="0">
                <a:solidFill>
                  <a:schemeClr val="tx1"/>
                </a:solidFill>
                <a:effectLst/>
                <a:latin typeface="+mn-lt"/>
                <a:ea typeface="+mn-ea"/>
                <a:cs typeface="+mn-cs"/>
              </a:rPr>
              <a:t> bile salts to free bile acids by bile salt hydrolase. </a:t>
            </a:r>
            <a:r>
              <a:rPr lang="en-US" sz="1200" kern="1200" dirty="0" err="1" smtClean="0">
                <a:solidFill>
                  <a:schemeClr val="tx1"/>
                </a:solidFill>
                <a:effectLst/>
                <a:latin typeface="+mn-lt"/>
                <a:ea typeface="+mn-ea"/>
                <a:cs typeface="+mn-cs"/>
              </a:rPr>
              <a:t>Taurine</a:t>
            </a:r>
            <a:r>
              <a:rPr lang="en-US" sz="1200" kern="1200" dirty="0" smtClean="0">
                <a:solidFill>
                  <a:schemeClr val="tx1"/>
                </a:solidFill>
                <a:effectLst/>
                <a:latin typeface="+mn-lt"/>
                <a:ea typeface="+mn-ea"/>
                <a:cs typeface="+mn-cs"/>
              </a:rPr>
              <a:t>, because of sulfite moiety, can provide </a:t>
            </a:r>
            <a:r>
              <a:rPr lang="en-US" sz="1200" kern="1200" dirty="0" err="1" smtClean="0">
                <a:solidFill>
                  <a:schemeClr val="tx1"/>
                </a:solidFill>
                <a:effectLst/>
                <a:latin typeface="+mn-lt"/>
                <a:ea typeface="+mn-ea"/>
                <a:cs typeface="+mn-cs"/>
              </a:rPr>
              <a:t>pathobionts</a:t>
            </a:r>
            <a:r>
              <a:rPr lang="en-US" sz="1200" kern="1200" dirty="0" smtClean="0">
                <a:solidFill>
                  <a:schemeClr val="tx1"/>
                </a:solidFill>
                <a:effectLst/>
                <a:latin typeface="+mn-lt"/>
                <a:ea typeface="+mn-ea"/>
                <a:cs typeface="+mn-cs"/>
              </a:rPr>
              <a:t> in the gut with a </a:t>
            </a:r>
            <a:r>
              <a:rPr lang="en-US" sz="1200" kern="1200" dirty="0" err="1" smtClean="0">
                <a:solidFill>
                  <a:schemeClr val="tx1"/>
                </a:solidFill>
                <a:effectLst/>
                <a:latin typeface="+mn-lt"/>
                <a:ea typeface="+mn-ea"/>
                <a:cs typeface="+mn-cs"/>
              </a:rPr>
              <a:t>termi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nal</a:t>
            </a:r>
            <a:r>
              <a:rPr lang="en-US" sz="1200" kern="1200" dirty="0" smtClean="0">
                <a:solidFill>
                  <a:schemeClr val="tx1"/>
                </a:solidFill>
                <a:effectLst/>
                <a:latin typeface="+mn-lt"/>
                <a:ea typeface="+mn-ea"/>
                <a:cs typeface="+mn-cs"/>
              </a:rPr>
              <a:t> electron acceptor, allowing for their growth and expansion in the gut. High-fat diet is associated with increased </a:t>
            </a:r>
            <a:r>
              <a:rPr lang="en-US" sz="1200" kern="1200" dirty="0" err="1" smtClean="0">
                <a:solidFill>
                  <a:schemeClr val="tx1"/>
                </a:solidFill>
                <a:effectLst/>
                <a:latin typeface="+mn-lt"/>
                <a:ea typeface="+mn-ea"/>
                <a:cs typeface="+mn-cs"/>
              </a:rPr>
              <a:t>taurine-conju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gation</a:t>
            </a:r>
            <a:r>
              <a:rPr lang="en-US" sz="1200" kern="1200" dirty="0" smtClean="0">
                <a:solidFill>
                  <a:schemeClr val="tx1"/>
                </a:solidFill>
                <a:effectLst/>
                <a:latin typeface="+mn-lt"/>
                <a:ea typeface="+mn-ea"/>
                <a:cs typeface="+mn-cs"/>
              </a:rPr>
              <a:t> in humans. Free primary bile acids are further metabolized to toxic secondary ones that can accumulate in the bile pool in humans and alter host physiology. </a:t>
            </a:r>
            <a:endParaRPr lang="en-US" dirty="0" smtClean="0"/>
          </a:p>
          <a:p>
            <a:endParaRPr lang="en-US" dirty="0"/>
          </a:p>
        </p:txBody>
      </p:sp>
      <p:sp>
        <p:nvSpPr>
          <p:cNvPr id="4" name="Slide Number Placeholder 3"/>
          <p:cNvSpPr>
            <a:spLocks noGrp="1"/>
          </p:cNvSpPr>
          <p:nvPr>
            <p:ph type="sldNum" sz="quarter" idx="10"/>
          </p:nvPr>
        </p:nvSpPr>
        <p:spPr/>
        <p:txBody>
          <a:bodyPr/>
          <a:lstStyle/>
          <a:p>
            <a:fld id="{5984E9C5-C9AA-414B-9555-5B6E756AE092}" type="slidenum">
              <a:rPr lang="en-US" smtClean="0"/>
              <a:t>82</a:t>
            </a:fld>
            <a:endParaRPr lang="en-US"/>
          </a:p>
        </p:txBody>
      </p:sp>
    </p:spTree>
    <p:extLst>
      <p:ext uri="{BB962C8B-B14F-4D97-AF65-F5344CB8AC3E}">
        <p14:creationId xmlns:p14="http://schemas.microsoft.com/office/powerpoint/2010/main" val="783870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a:t>
            </a:r>
            <a:r>
              <a:rPr lang="en-US" dirty="0" err="1" smtClean="0"/>
              <a:t>curcumin_bioavailability_sulfate.pdf</a:t>
            </a:r>
            <a:endParaRPr lang="en-US" dirty="0" smtClean="0"/>
          </a:p>
          <a:p>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84</a:t>
            </a:fld>
            <a:endParaRPr lang="en-US"/>
          </a:p>
        </p:txBody>
      </p:sp>
    </p:spTree>
    <p:extLst>
      <p:ext uri="{BB962C8B-B14F-4D97-AF65-F5344CB8AC3E}">
        <p14:creationId xmlns:p14="http://schemas.microsoft.com/office/powerpoint/2010/main" val="1410532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curcumin_cancer_remission_2017.pdf ~</a:t>
            </a:r>
            <a:endParaRPr lang="en-US" dirty="0" smtClean="0"/>
          </a:p>
          <a:p>
            <a:endParaRPr lang="en-US" dirty="0" smtClean="0"/>
          </a:p>
          <a:p>
            <a:r>
              <a:rPr lang="en-US" dirty="0" smtClean="0"/>
              <a:t>Cancer/</a:t>
            </a:r>
            <a:r>
              <a:rPr lang="en-US" dirty="0" err="1" smtClean="0"/>
              <a:t>curcumin_bioavailability_sulfate.pdf</a:t>
            </a:r>
            <a:endParaRPr lang="en-US" dirty="0" smtClean="0"/>
          </a:p>
          <a:p>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85</a:t>
            </a:fld>
            <a:endParaRPr lang="en-US"/>
          </a:p>
        </p:txBody>
      </p:sp>
    </p:spTree>
    <p:extLst>
      <p:ext uri="{BB962C8B-B14F-4D97-AF65-F5344CB8AC3E}">
        <p14:creationId xmlns:p14="http://schemas.microsoft.com/office/powerpoint/2010/main" val="1410532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GerryKoenig</a:t>
            </a:r>
            <a:r>
              <a:rPr lang="en-US" dirty="0" smtClean="0"/>
              <a:t>/Reduction_of_atherogenic_risk_in_patients_with_type_2_diabetes_bycurcuminoid_extract_-_an_RCT_marked.pdf</a:t>
            </a:r>
            <a:endParaRPr lang="en-US" dirty="0"/>
          </a:p>
        </p:txBody>
      </p:sp>
      <p:sp>
        <p:nvSpPr>
          <p:cNvPr id="4" name="Slide Number Placeholder 3"/>
          <p:cNvSpPr>
            <a:spLocks noGrp="1"/>
          </p:cNvSpPr>
          <p:nvPr>
            <p:ph type="sldNum" sz="quarter" idx="10"/>
          </p:nvPr>
        </p:nvSpPr>
        <p:spPr/>
        <p:txBody>
          <a:bodyPr/>
          <a:lstStyle/>
          <a:p>
            <a:fld id="{ED1E031B-ADBB-6449-B9D2-D9362C645AF1}" type="slidenum">
              <a:rPr lang="en-US" smtClean="0"/>
              <a:t>86</a:t>
            </a:fld>
            <a:endParaRPr lang="en-US"/>
          </a:p>
        </p:txBody>
      </p:sp>
    </p:spTree>
    <p:extLst>
      <p:ext uri="{BB962C8B-B14F-4D97-AF65-F5344CB8AC3E}">
        <p14:creationId xmlns:p14="http://schemas.microsoft.com/office/powerpoint/2010/main" val="3861499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  monkeys_sulfur_solves_cholesterol_problem_1960</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14</a:t>
            </a:fld>
            <a:endParaRPr lang="en-US"/>
          </a:p>
        </p:txBody>
      </p:sp>
    </p:spTree>
    <p:extLst>
      <p:ext uri="{BB962C8B-B14F-4D97-AF65-F5344CB8AC3E}">
        <p14:creationId xmlns:p14="http://schemas.microsoft.com/office/powerpoint/2010/main" val="3747496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Structures of </a:t>
            </a:r>
            <a:r>
              <a:rPr lang="en-US" sz="1200" kern="1200" dirty="0" err="1" smtClean="0">
                <a:solidFill>
                  <a:schemeClr val="tx1"/>
                </a:solidFill>
                <a:effectLst/>
                <a:latin typeface="+mn-lt"/>
                <a:ea typeface="+mn-ea"/>
                <a:cs typeface="+mn-cs"/>
              </a:rPr>
              <a:t>curcumin</a:t>
            </a:r>
            <a:r>
              <a:rPr lang="en-US" sz="1200" kern="1200" dirty="0" smtClean="0">
                <a:solidFill>
                  <a:schemeClr val="tx1"/>
                </a:solidFill>
                <a:effectLst/>
                <a:latin typeface="+mn-lt"/>
                <a:ea typeface="+mn-ea"/>
                <a:cs typeface="+mn-cs"/>
              </a:rPr>
              <a:t> (I), </a:t>
            </a:r>
            <a:r>
              <a:rPr lang="en-US" sz="1200" kern="1200" dirty="0" err="1" smtClean="0">
                <a:solidFill>
                  <a:schemeClr val="tx1"/>
                </a:solidFill>
                <a:effectLst/>
                <a:latin typeface="+mn-lt"/>
                <a:ea typeface="+mn-ea"/>
                <a:cs typeface="+mn-cs"/>
              </a:rPr>
              <a:t>curcumin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glucuronide</a:t>
            </a:r>
            <a:r>
              <a:rPr lang="en-US" sz="1200" kern="1200" dirty="0" smtClean="0">
                <a:solidFill>
                  <a:schemeClr val="tx1"/>
                </a:solidFill>
                <a:effectLst/>
                <a:latin typeface="+mn-lt"/>
                <a:ea typeface="+mn-ea"/>
                <a:cs typeface="+mn-cs"/>
              </a:rPr>
              <a:t> (II ), and </a:t>
            </a:r>
            <a:r>
              <a:rPr lang="en-US" sz="1200" kern="1200" dirty="0" err="1" smtClean="0">
                <a:solidFill>
                  <a:schemeClr val="tx1"/>
                </a:solidFill>
                <a:effectLst/>
                <a:latin typeface="+mn-lt"/>
                <a:ea typeface="+mn-ea"/>
                <a:cs typeface="+mn-cs"/>
              </a:rPr>
              <a:t>curcumin</a:t>
            </a:r>
            <a:r>
              <a:rPr lang="en-US" sz="1200" kern="1200" dirty="0" smtClean="0">
                <a:solidFill>
                  <a:schemeClr val="tx1"/>
                </a:solidFill>
                <a:effectLst/>
                <a:latin typeface="+mn-lt"/>
                <a:ea typeface="+mn-ea"/>
                <a:cs typeface="+mn-cs"/>
              </a:rPr>
              <a:t> sulfate (III ).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Cancer/</a:t>
            </a:r>
            <a:r>
              <a:rPr lang="en-US" dirty="0" err="1" smtClean="0"/>
              <a:t>curcumin_bioavailability_sulfate.pdf</a:t>
            </a:r>
            <a:endParaRPr lang="en-US" dirty="0" smtClean="0"/>
          </a:p>
          <a:p>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87</a:t>
            </a:fld>
            <a:endParaRPr lang="en-US"/>
          </a:p>
        </p:txBody>
      </p:sp>
    </p:spTree>
    <p:extLst>
      <p:ext uri="{BB962C8B-B14F-4D97-AF65-F5344CB8AC3E}">
        <p14:creationId xmlns:p14="http://schemas.microsoft.com/office/powerpoint/2010/main" val="1532071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./Curcumin_Extract_for_Prevention_of_T2D.pdf</a:t>
            </a:r>
            <a:endParaRPr lang="en-US" dirty="0"/>
          </a:p>
        </p:txBody>
      </p:sp>
      <p:sp>
        <p:nvSpPr>
          <p:cNvPr id="4" name="Slide Number Placeholder 3"/>
          <p:cNvSpPr>
            <a:spLocks noGrp="1"/>
          </p:cNvSpPr>
          <p:nvPr>
            <p:ph type="sldNum" sz="quarter" idx="10"/>
          </p:nvPr>
        </p:nvSpPr>
        <p:spPr/>
        <p:txBody>
          <a:bodyPr/>
          <a:lstStyle/>
          <a:p>
            <a:fld id="{ED1E031B-ADBB-6449-B9D2-D9362C645AF1}" type="slidenum">
              <a:rPr lang="en-US" smtClean="0"/>
              <a:t>89</a:t>
            </a:fld>
            <a:endParaRPr lang="en-US"/>
          </a:p>
        </p:txBody>
      </p:sp>
    </p:spTree>
    <p:extLst>
      <p:ext uri="{BB962C8B-B14F-4D97-AF65-F5344CB8AC3E}">
        <p14:creationId xmlns:p14="http://schemas.microsoft.com/office/powerpoint/2010/main" val="737517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Horseradish!</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90</a:t>
            </a:fld>
            <a:endParaRPr lang="en-US"/>
          </a:p>
        </p:txBody>
      </p:sp>
    </p:spTree>
    <p:extLst>
      <p:ext uri="{BB962C8B-B14F-4D97-AF65-F5344CB8AC3E}">
        <p14:creationId xmlns:p14="http://schemas.microsoft.com/office/powerpoint/2010/main" val="4098102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a:t>
            </a:r>
            <a:r>
              <a:rPr lang="fr-FR" dirty="0" err="1" smtClean="0"/>
              <a:t>articles.mercola.com</a:t>
            </a:r>
            <a:r>
              <a:rPr lang="fr-FR" dirty="0" smtClean="0"/>
              <a:t>/sites/articles/archive/2014/06/30/</a:t>
            </a:r>
            <a:r>
              <a:rPr lang="fr-FR" dirty="0" err="1" smtClean="0"/>
              <a:t>broccoli-sprout-detox.aspx</a:t>
            </a:r>
            <a:r>
              <a:rPr lang="fr-FR" dirty="0" smtClean="0"/>
              <a:t> </a:t>
            </a:r>
          </a:p>
          <a:p>
            <a:r>
              <a:rPr lang="fr-FR" dirty="0" err="1" smtClean="0"/>
              <a:t>BroccoliSprouts.pdf</a:t>
            </a:r>
            <a:endParaRPr lang="fr-FR" dirty="0" smtClean="0"/>
          </a:p>
          <a:p>
            <a:endParaRPr lang="en-US" dirty="0" smtClean="0"/>
          </a:p>
          <a:p>
            <a:r>
              <a:rPr lang="en-US" dirty="0" err="1" smtClean="0"/>
              <a:t>glucoraphanin</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91</a:t>
            </a:fld>
            <a:endParaRPr lang="en-US"/>
          </a:p>
        </p:txBody>
      </p:sp>
    </p:spTree>
    <p:extLst>
      <p:ext uri="{BB962C8B-B14F-4D97-AF65-F5344CB8AC3E}">
        <p14:creationId xmlns:p14="http://schemas.microsoft.com/office/powerpoint/2010/main" val="3317647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Alzheimers</a:t>
            </a:r>
            <a:r>
              <a:rPr lang="en-US" dirty="0" smtClean="0"/>
              <a:t>/</a:t>
            </a:r>
            <a:r>
              <a:rPr lang="en-US" dirty="0" err="1" smtClean="0"/>
              <a:t>choline_sulfate_inhibits_amyloid_formation.pdf</a:t>
            </a:r>
            <a:r>
              <a:rPr lang="hr-HR" dirty="0" smtClean="0"/>
              <a:t>*M. Hagihara et al., FEBS Open Bio 2 (2012) 20–25.</a:t>
            </a:r>
            <a:endParaRPr lang="en-US" dirty="0"/>
          </a:p>
        </p:txBody>
      </p:sp>
      <p:sp>
        <p:nvSpPr>
          <p:cNvPr id="4" name="Slide Number Placeholder 3"/>
          <p:cNvSpPr>
            <a:spLocks noGrp="1"/>
          </p:cNvSpPr>
          <p:nvPr>
            <p:ph type="sldNum" sz="quarter" idx="10"/>
          </p:nvPr>
        </p:nvSpPr>
        <p:spPr/>
        <p:txBody>
          <a:bodyPr/>
          <a:lstStyle/>
          <a:p>
            <a:fld id="{2272B09A-9A98-2B48-A490-58EB9FDD7FE5}" type="slidenum">
              <a:rPr lang="en-US" smtClean="0"/>
              <a:t>93</a:t>
            </a:fld>
            <a:endParaRPr lang="en-US"/>
          </a:p>
        </p:txBody>
      </p:sp>
    </p:spTree>
    <p:extLst>
      <p:ext uri="{BB962C8B-B14F-4D97-AF65-F5344CB8AC3E}">
        <p14:creationId xmlns:p14="http://schemas.microsoft.com/office/powerpoint/2010/main" val="3980515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./enough_sulfur_question_mark_2007.pdf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99</a:t>
            </a:fld>
            <a:endParaRPr lang="en-US"/>
          </a:p>
        </p:txBody>
      </p:sp>
    </p:spTree>
    <p:extLst>
      <p:ext uri="{BB962C8B-B14F-4D97-AF65-F5344CB8AC3E}">
        <p14:creationId xmlns:p14="http://schemas.microsoft.com/office/powerpoint/2010/main" val="4257044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100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Summer vacation on Mediterranean Sea resort, Antalya, Turkey </a:t>
            </a:r>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103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Monika_cows_humic_acid_fulvic_acid_treat_glyphosate.pdf</a:t>
            </a:r>
            <a:endParaRPr lang="en-US" dirty="0" smtClean="0"/>
          </a:p>
          <a:p>
            <a:endParaRPr lang="en-US" dirty="0" smtClean="0"/>
          </a:p>
          <a:p>
            <a:r>
              <a:rPr lang="en-US" dirty="0" smtClean="0"/>
              <a:t>Activated charcoal</a:t>
            </a:r>
          </a:p>
          <a:p>
            <a:r>
              <a:rPr lang="it-IT" dirty="0" err="1" smtClean="0"/>
              <a:t>活性炭</a:t>
            </a:r>
            <a:endParaRPr lang="it-IT" dirty="0" smtClean="0"/>
          </a:p>
          <a:p>
            <a:endParaRPr lang="it-IT" dirty="0" smtClean="0"/>
          </a:p>
          <a:p>
            <a:r>
              <a:rPr lang="it-IT" dirty="0" err="1" smtClean="0"/>
              <a:t>clay</a:t>
            </a:r>
            <a:endParaRPr lang="it-IT" dirty="0" smtClean="0"/>
          </a:p>
          <a:p>
            <a:r>
              <a:rPr lang="hu-HU" dirty="0" smtClean="0"/>
              <a:t>粘土</a:t>
            </a:r>
          </a:p>
          <a:p>
            <a:r>
              <a:rPr lang="hu-HU" dirty="0" smtClean="0"/>
              <a:t>Niántǔ</a:t>
            </a:r>
          </a:p>
          <a:p>
            <a:endParaRPr lang="it-IT" dirty="0" smtClean="0"/>
          </a:p>
          <a:p>
            <a:r>
              <a:rPr lang="it-IT" dirty="0" err="1" smtClean="0"/>
              <a:t>Huóxìngtàn</a:t>
            </a:r>
            <a:endParaRPr lang="it-IT" dirty="0" smtClean="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106</a:t>
            </a:fld>
            <a:endParaRPr lang="en-US"/>
          </a:p>
        </p:txBody>
      </p:sp>
    </p:spTree>
    <p:extLst>
      <p:ext uri="{BB962C8B-B14F-4D97-AF65-F5344CB8AC3E}">
        <p14:creationId xmlns:p14="http://schemas.microsoft.com/office/powerpoint/2010/main" val="3118496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  monkeys_sulfur_solves_cholesterol_problem_1960</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15</a:t>
            </a:fld>
            <a:endParaRPr lang="en-US"/>
          </a:p>
        </p:txBody>
      </p:sp>
    </p:spTree>
    <p:extLst>
      <p:ext uri="{BB962C8B-B14F-4D97-AF65-F5344CB8AC3E}">
        <p14:creationId xmlns:p14="http://schemas.microsoft.com/office/powerpoint/2010/main" val="374749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vitaminK/sunlight_heart_disease.pdf</a:t>
            </a: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dirty="0" err="1" smtClean="0"/>
              <a:t>cholesterol_sulfate_agile.pdf</a:t>
            </a:r>
            <a:r>
              <a:rPr lang="en-US" dirty="0" smtClean="0"/>
              <a:t> – this was the original article on that topic.</a:t>
            </a:r>
          </a:p>
          <a:p>
            <a:endParaRPr lang="en-US" dirty="0"/>
          </a:p>
        </p:txBody>
      </p:sp>
      <p:sp>
        <p:nvSpPr>
          <p:cNvPr id="4" name="Slide Number Placeholder 3"/>
          <p:cNvSpPr>
            <a:spLocks noGrp="1"/>
          </p:cNvSpPr>
          <p:nvPr>
            <p:ph type="sldNum" sz="quarter" idx="10"/>
          </p:nvPr>
        </p:nvSpPr>
        <p:spPr/>
        <p:txBody>
          <a:bodyPr/>
          <a:lstStyle/>
          <a:p>
            <a:fld id="{D6646B74-AB6B-C64C-AC40-32501193498A}"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6D7775-B451-FB48-A7EC-72C752804E6B}" type="slidenum">
              <a:rPr lang="en-US" smtClean="0"/>
              <a:t>24</a:t>
            </a:fld>
            <a:endParaRPr lang="en-US"/>
          </a:p>
        </p:txBody>
      </p:sp>
    </p:spTree>
    <p:extLst>
      <p:ext uri="{BB962C8B-B14F-4D97-AF65-F5344CB8AC3E}">
        <p14:creationId xmlns:p14="http://schemas.microsoft.com/office/powerpoint/2010/main" val="424121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Lin.cholesterol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sulfate.pregnancy.pdf</a:t>
            </a:r>
            <a:endParaRPr lang="en-US" sz="120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521F7A9-EF46-EC4C-9F37-8876039C9A97}" type="slidenum">
              <a:rPr lang="en-US" smtClean="0"/>
              <a:t>26</a:t>
            </a:fld>
            <a:endParaRPr lang="en-US"/>
          </a:p>
        </p:txBody>
      </p:sp>
    </p:spTree>
    <p:extLst>
      <p:ext uri="{BB962C8B-B14F-4D97-AF65-F5344CB8AC3E}">
        <p14:creationId xmlns:p14="http://schemas.microsoft.com/office/powerpoint/2010/main" val="298990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96377E-A2D3-2649-8C52-49754F3BAE53}"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30815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6377E-A2D3-2649-8C52-49754F3BAE53}"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144417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6377E-A2D3-2649-8C52-49754F3BAE53}"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2902905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6377E-A2D3-2649-8C52-49754F3BAE53}"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2123032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96377E-A2D3-2649-8C52-49754F3BAE53}"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2380280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96377E-A2D3-2649-8C52-49754F3BAE53}" type="datetimeFigureOut">
              <a:rPr lang="en-US" smtClean="0"/>
              <a:t>3/26/18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307359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96377E-A2D3-2649-8C52-49754F3BAE53}" type="datetimeFigureOut">
              <a:rPr lang="en-US" smtClean="0"/>
              <a:t>3/26/18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1645135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96377E-A2D3-2649-8C52-49754F3BAE53}" type="datetimeFigureOut">
              <a:rPr lang="en-US" smtClean="0"/>
              <a:t>3/26/18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1339831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6377E-A2D3-2649-8C52-49754F3BAE53}" type="datetimeFigureOut">
              <a:rPr lang="en-US" smtClean="0"/>
              <a:t>3/26/18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288057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6377E-A2D3-2649-8C52-49754F3BAE53}" type="datetimeFigureOut">
              <a:rPr lang="en-US" smtClean="0"/>
              <a:t>3/26/18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3190886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6377E-A2D3-2649-8C52-49754F3BAE53}" type="datetimeFigureOut">
              <a:rPr lang="en-US" smtClean="0"/>
              <a:t>3/26/18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33D10-A3D2-0747-B79E-503B92D294D8}" type="slidenum">
              <a:rPr lang="en-US" smtClean="0"/>
              <a:t>‹#›</a:t>
            </a:fld>
            <a:endParaRPr lang="en-US"/>
          </a:p>
        </p:txBody>
      </p:sp>
    </p:spTree>
    <p:extLst>
      <p:ext uri="{BB962C8B-B14F-4D97-AF65-F5344CB8AC3E}">
        <p14:creationId xmlns:p14="http://schemas.microsoft.com/office/powerpoint/2010/main" val="31708429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6377E-A2D3-2649-8C52-49754F3BAE53}" type="datetimeFigureOut">
              <a:rPr lang="en-US" smtClean="0"/>
              <a:t>3/26/18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33D10-A3D2-0747-B79E-503B92D294D8}" type="slidenum">
              <a:rPr lang="en-US" smtClean="0"/>
              <a:t>‹#›</a:t>
            </a:fld>
            <a:endParaRPr lang="en-US"/>
          </a:p>
        </p:txBody>
      </p:sp>
    </p:spTree>
    <p:extLst>
      <p:ext uri="{BB962C8B-B14F-4D97-AF65-F5344CB8AC3E}">
        <p14:creationId xmlns:p14="http://schemas.microsoft.com/office/powerpoint/2010/main" val="2174984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100.xml.rels><?xml version="1.0" encoding="UTF-8" standalone="yes"?>
<Relationships xmlns="http://schemas.openxmlformats.org/package/2006/relationships"><Relationship Id="rId11" Type="http://schemas.openxmlformats.org/officeDocument/2006/relationships/image" Target="../media/image88.jpeg"/><Relationship Id="rId12" Type="http://schemas.openxmlformats.org/officeDocument/2006/relationships/image" Target="../media/image89.jpeg"/><Relationship Id="rId13" Type="http://schemas.openxmlformats.org/officeDocument/2006/relationships/image" Target="../media/image90.jpeg"/><Relationship Id="rId14" Type="http://schemas.openxmlformats.org/officeDocument/2006/relationships/image" Target="../media/image91.jpeg"/><Relationship Id="rId15"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gif"/><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86.jpeg"/><Relationship Id="rId10" Type="http://schemas.openxmlformats.org/officeDocument/2006/relationships/image" Target="../media/image8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gif"/><Relationship Id="rId5" Type="http://schemas.openxmlformats.org/officeDocument/2006/relationships/image" Target="../media/image95.jpg"/><Relationship Id="rId6" Type="http://schemas.openxmlformats.org/officeDocument/2006/relationships/image" Target="../media/image96.jpg"/><Relationship Id="rId7" Type="http://schemas.openxmlformats.org/officeDocument/2006/relationships/image" Target="../media/image97.jpg"/><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103.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jpg"/><Relationship Id="rId5" Type="http://schemas.openxmlformats.org/officeDocument/2006/relationships/image" Target="../media/image100.jp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5.jpg"/><Relationship Id="rId4" Type="http://schemas.openxmlformats.org/officeDocument/2006/relationships/image" Target="../media/image106.jpg"/><Relationship Id="rId5" Type="http://schemas.openxmlformats.org/officeDocument/2006/relationships/image" Target="../media/image107.jp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gif"/></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png"/><Relationship Id="rId8"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 Id="rId3" Type="http://schemas.openxmlformats.org/officeDocument/2006/relationships/image" Target="../media/image6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0.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gif"/><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g"/><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Download These Slides</a:t>
            </a:r>
            <a:endParaRPr lang="en-US" b="1" dirty="0"/>
          </a:p>
        </p:txBody>
      </p:sp>
      <p:sp>
        <p:nvSpPr>
          <p:cNvPr id="3" name="Content Placeholder 2"/>
          <p:cNvSpPr>
            <a:spLocks noGrp="1"/>
          </p:cNvSpPr>
          <p:nvPr>
            <p:ph idx="1"/>
          </p:nvPr>
        </p:nvSpPr>
        <p:spPr>
          <a:xfrm>
            <a:off x="609600" y="2192867"/>
            <a:ext cx="8229600" cy="1380067"/>
          </a:xfrm>
        </p:spPr>
        <p:txBody>
          <a:bodyPr>
            <a:normAutofit/>
          </a:bodyPr>
          <a:lstStyle/>
          <a:p>
            <a:pPr marL="0" indent="0">
              <a:buNone/>
            </a:pPr>
            <a:r>
              <a:rPr lang="en-US" sz="4000" dirty="0" smtClean="0"/>
              <a:t>http://</a:t>
            </a:r>
            <a:r>
              <a:rPr lang="en-US" sz="4000" dirty="0" err="1" smtClean="0"/>
              <a:t>people.csail.mit.edu</a:t>
            </a:r>
            <a:r>
              <a:rPr lang="en-US" sz="4000" dirty="0" smtClean="0"/>
              <a:t>/</a:t>
            </a:r>
            <a:r>
              <a:rPr lang="en-US" sz="4000" dirty="0" err="1" smtClean="0"/>
              <a:t>seneff</a:t>
            </a:r>
            <a:r>
              <a:rPr lang="en-US" sz="4000" dirty="0" smtClean="0"/>
              <a:t>/</a:t>
            </a:r>
            <a:br>
              <a:rPr lang="en-US" sz="4000" dirty="0" smtClean="0"/>
            </a:br>
            <a:r>
              <a:rPr lang="en-US" sz="4000" dirty="0" smtClean="0"/>
              <a:t>2018/</a:t>
            </a:r>
            <a:r>
              <a:rPr lang="en-US" sz="4000" dirty="0" err="1" smtClean="0"/>
              <a:t>Toronto.pptx</a:t>
            </a:r>
            <a:endParaRPr lang="en-US" sz="4000" dirty="0"/>
          </a:p>
        </p:txBody>
      </p:sp>
    </p:spTree>
    <p:extLst>
      <p:ext uri="{BB962C8B-B14F-4D97-AF65-F5344CB8AC3E}">
        <p14:creationId xmlns:p14="http://schemas.microsoft.com/office/powerpoint/2010/main" val="784443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2116666"/>
            <a:ext cx="7823200"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2755034"/>
            <a:ext cx="6739467" cy="2087363"/>
          </a:xfrm>
          <a:prstGeom prst="rect">
            <a:avLst/>
          </a:prstGeom>
        </p:spPr>
      </p:pic>
      <p:sp>
        <p:nvSpPr>
          <p:cNvPr id="6" name="Title 1"/>
          <p:cNvSpPr txBox="1">
            <a:spLocks/>
          </p:cNvSpPr>
          <p:nvPr/>
        </p:nvSpPr>
        <p:spPr>
          <a:xfrm>
            <a:off x="609600" y="1125565"/>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65" y="2980266"/>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3142252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b="1" dirty="0" smtClean="0"/>
              <a:t> Eat Foods </a:t>
            </a:r>
            <a:r>
              <a:rPr lang="en-US" b="1" dirty="0"/>
              <a:t>C</a:t>
            </a:r>
            <a:r>
              <a:rPr lang="en-US" b="1" dirty="0" smtClean="0"/>
              <a:t>ontaining Sulfur</a:t>
            </a:r>
            <a:endParaRPr lang="en-US" b="1" dirty="0"/>
          </a:p>
        </p:txBody>
      </p:sp>
    </p:spTree>
    <p:extLst>
      <p:ext uri="{BB962C8B-B14F-4D97-AF65-F5344CB8AC3E}">
        <p14:creationId xmlns:p14="http://schemas.microsoft.com/office/powerpoint/2010/main" val="540139796"/>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Some sulfur-containing supplements</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Biotin</a:t>
            </a:r>
          </a:p>
          <a:p>
            <a:r>
              <a:rPr lang="en-US" dirty="0" err="1" smtClean="0"/>
              <a:t>Taurine</a:t>
            </a:r>
            <a:endParaRPr lang="en-US" dirty="0"/>
          </a:p>
          <a:p>
            <a:r>
              <a:rPr lang="en-US" dirty="0" smtClean="0"/>
              <a:t>N-acetyl Cysteine</a:t>
            </a:r>
            <a:endParaRPr lang="en-US" dirty="0"/>
          </a:p>
          <a:p>
            <a:r>
              <a:rPr lang="en-US" dirty="0"/>
              <a:t>Glutathione</a:t>
            </a:r>
          </a:p>
          <a:p>
            <a:r>
              <a:rPr lang="en-US" dirty="0" smtClean="0"/>
              <a:t>S-</a:t>
            </a:r>
            <a:r>
              <a:rPr lang="en-US" dirty="0" err="1" smtClean="0"/>
              <a:t>adenosyl</a:t>
            </a:r>
            <a:r>
              <a:rPr lang="en-US" dirty="0" smtClean="0"/>
              <a:t> Methionine</a:t>
            </a:r>
            <a:endParaRPr lang="en-US" dirty="0"/>
          </a:p>
          <a:p>
            <a:r>
              <a:rPr lang="en-US" dirty="0"/>
              <a:t>Alpha </a:t>
            </a:r>
            <a:r>
              <a:rPr lang="en-US" dirty="0" err="1"/>
              <a:t>Lipoic</a:t>
            </a:r>
            <a:r>
              <a:rPr lang="en-US" dirty="0"/>
              <a:t> Acid</a:t>
            </a:r>
          </a:p>
          <a:p>
            <a:r>
              <a:rPr lang="en-US" dirty="0" smtClean="0"/>
              <a:t>DMSO (dimethyl </a:t>
            </a:r>
            <a:r>
              <a:rPr lang="en-US" dirty="0" err="1" smtClean="0"/>
              <a:t>sulfoxide</a:t>
            </a:r>
            <a:r>
              <a:rPr lang="en-US" dirty="0" smtClean="0"/>
              <a:t>)</a:t>
            </a:r>
          </a:p>
          <a:p>
            <a:r>
              <a:rPr lang="en-US" dirty="0" smtClean="0"/>
              <a:t>MSM (methyl </a:t>
            </a:r>
            <a:r>
              <a:rPr lang="en-US" dirty="0" err="1" smtClean="0"/>
              <a:t>sulfonyl</a:t>
            </a:r>
            <a:r>
              <a:rPr lang="en-US" dirty="0" smtClean="0"/>
              <a:t> methane)</a:t>
            </a:r>
            <a:endParaRPr lang="en-US" dirty="0"/>
          </a:p>
          <a:p>
            <a:r>
              <a:rPr lang="en-US" dirty="0" smtClean="0"/>
              <a:t>DMPS (chelating agent)</a:t>
            </a:r>
            <a:endParaRPr lang="en-US" dirty="0"/>
          </a:p>
          <a:p>
            <a:r>
              <a:rPr lang="en-US" dirty="0"/>
              <a:t>Epsom Salts</a:t>
            </a:r>
          </a:p>
          <a:p>
            <a:pPr marL="0" indent="0">
              <a:buNone/>
            </a:pPr>
            <a:endParaRPr lang="en-US" dirty="0"/>
          </a:p>
        </p:txBody>
      </p:sp>
    </p:spTree>
    <p:extLst>
      <p:ext uri="{BB962C8B-B14F-4D97-AF65-F5344CB8AC3E}">
        <p14:creationId xmlns:p14="http://schemas.microsoft.com/office/powerpoint/2010/main" val="2707221039"/>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683" y="709895"/>
            <a:ext cx="8229600" cy="1143000"/>
          </a:xfrm>
        </p:spPr>
        <p:txBody>
          <a:bodyPr/>
          <a:lstStyle/>
          <a:p>
            <a:pPr algn="r"/>
            <a:r>
              <a:rPr lang="en-US" b="1" dirty="0" smtClean="0"/>
              <a:t>Flavonoids and Polyphenols!</a:t>
            </a:r>
            <a:endParaRPr lang="en-US" b="1" dirty="0"/>
          </a:p>
        </p:txBody>
      </p:sp>
      <p:pic>
        <p:nvPicPr>
          <p:cNvPr id="4" name="Picture 3" descr="tea_with_m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333" y="1981200"/>
            <a:ext cx="3386667" cy="2540000"/>
          </a:xfrm>
          <a:prstGeom prst="rect">
            <a:avLst/>
          </a:prstGeom>
        </p:spPr>
      </p:pic>
      <p:pic>
        <p:nvPicPr>
          <p:cNvPr id="5" name="Picture 4" descr="coff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783" y="5199063"/>
            <a:ext cx="2476500" cy="1854200"/>
          </a:xfrm>
          <a:prstGeom prst="rect">
            <a:avLst/>
          </a:prstGeom>
        </p:spPr>
      </p:pic>
      <p:pic>
        <p:nvPicPr>
          <p:cNvPr id="6" name="Picture 5" descr="curry-seasoning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432333"/>
            <a:ext cx="1623852" cy="1623852"/>
          </a:xfrm>
          <a:prstGeom prst="rect">
            <a:avLst/>
          </a:prstGeom>
        </p:spPr>
      </p:pic>
      <p:pic>
        <p:nvPicPr>
          <p:cNvPr id="8" name="Picture 7" descr="raspberri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86" y="-304800"/>
            <a:ext cx="2536738" cy="2029390"/>
          </a:xfrm>
          <a:prstGeom prst="rect">
            <a:avLst/>
          </a:prstGeom>
        </p:spPr>
      </p:pic>
      <p:pic>
        <p:nvPicPr>
          <p:cNvPr id="9" name="Picture 8" descr="Pecan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53996"/>
            <a:ext cx="2369794" cy="2369794"/>
          </a:xfrm>
          <a:prstGeom prst="rect">
            <a:avLst/>
          </a:prstGeom>
        </p:spPr>
      </p:pic>
      <p:pic>
        <p:nvPicPr>
          <p:cNvPr id="7" name="Picture 6" descr="flavonoid-foo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5261" y="2286000"/>
            <a:ext cx="3810000" cy="3810000"/>
          </a:xfrm>
          <a:prstGeom prst="rect">
            <a:avLst/>
          </a:prstGeom>
        </p:spPr>
      </p:pic>
    </p:spTree>
    <p:extLst>
      <p:ext uri="{BB962C8B-B14F-4D97-AF65-F5344CB8AC3E}">
        <p14:creationId xmlns:p14="http://schemas.microsoft.com/office/powerpoint/2010/main" val="43471686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Escape to a sunny place in </a:t>
            </a:r>
            <a:r>
              <a:rPr lang="en-US" b="1" dirty="0"/>
              <a:t>w</a:t>
            </a:r>
            <a:r>
              <a:rPr lang="en-US" b="1" dirty="0" smtClean="0"/>
              <a:t>inter!</a:t>
            </a:r>
            <a:endParaRPr lang="en-US" b="1" dirty="0"/>
          </a:p>
        </p:txBody>
      </p:sp>
      <p:pic>
        <p:nvPicPr>
          <p:cNvPr id="5" name="Picture 4" descr="Flori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11053"/>
            <a:ext cx="5085039" cy="3387907"/>
          </a:xfrm>
          <a:prstGeom prst="rect">
            <a:avLst/>
          </a:prstGeom>
        </p:spPr>
      </p:pic>
      <p:pic>
        <p:nvPicPr>
          <p:cNvPr id="7" name="Picture 6" descr="boating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067" y="1417638"/>
            <a:ext cx="3246027" cy="4329697"/>
          </a:xfrm>
          <a:prstGeom prst="rect">
            <a:avLst/>
          </a:prstGeom>
        </p:spPr>
      </p:pic>
      <p:pic>
        <p:nvPicPr>
          <p:cNvPr id="6" name="Picture 5" descr="mountainbik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600" y="3742274"/>
            <a:ext cx="4277260" cy="3079627"/>
          </a:xfrm>
          <a:prstGeom prst="rect">
            <a:avLst/>
          </a:prstGeom>
        </p:spPr>
      </p:pic>
    </p:spTree>
    <p:extLst>
      <p:ext uri="{BB962C8B-B14F-4D97-AF65-F5344CB8AC3E}">
        <p14:creationId xmlns:p14="http://schemas.microsoft.com/office/powerpoint/2010/main" val="62759511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If you Live in Canada, Use a Sunlamp!</a:t>
            </a:r>
            <a:endParaRPr lang="en-US" b="1" dirty="0"/>
          </a:p>
        </p:txBody>
      </p:sp>
      <p:pic>
        <p:nvPicPr>
          <p:cNvPr id="4" name="Content Placeholder 3" descr="sunlamp.jpg"/>
          <p:cNvPicPr>
            <a:picLocks noGrp="1" noChangeAspect="1"/>
          </p:cNvPicPr>
          <p:nvPr>
            <p:ph idx="1"/>
          </p:nvPr>
        </p:nvPicPr>
        <p:blipFill>
          <a:blip r:embed="rId2"/>
          <a:srcRect l="-49373" r="-49373"/>
          <a:stretch>
            <a:fillRect/>
          </a:stretch>
        </p:blipFill>
        <p:spPr/>
      </p:pic>
    </p:spTree>
    <p:extLst>
      <p:ext uri="{BB962C8B-B14F-4D97-AF65-F5344CB8AC3E}">
        <p14:creationId xmlns:p14="http://schemas.microsoft.com/office/powerpoint/2010/main" val="41666921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Epsom Salts!</a:t>
            </a:r>
            <a:endParaRPr lang="en-US" b="1" dirty="0"/>
          </a:p>
        </p:txBody>
      </p:sp>
      <p:sp>
        <p:nvSpPr>
          <p:cNvPr id="3" name="Content Placeholder 2"/>
          <p:cNvSpPr>
            <a:spLocks noGrp="1"/>
          </p:cNvSpPr>
          <p:nvPr>
            <p:ph idx="1"/>
          </p:nvPr>
        </p:nvSpPr>
        <p:spPr>
          <a:xfrm>
            <a:off x="457200" y="1417638"/>
            <a:ext cx="6447246" cy="2506132"/>
          </a:xfrm>
        </p:spPr>
        <p:txBody>
          <a:bodyPr>
            <a:noAutofit/>
          </a:bodyPr>
          <a:lstStyle/>
          <a:p>
            <a:pPr>
              <a:buNone/>
            </a:pPr>
            <a:r>
              <a:rPr lang="en-US" dirty="0" smtClean="0"/>
              <a:t>   Magnesium Sulfate in hot bath water is a cheap and easy way to get sulfate supply to the skin</a:t>
            </a:r>
          </a:p>
          <a:p>
            <a:pPr>
              <a:buNone/>
            </a:pPr>
            <a:r>
              <a:rPr lang="en-US" dirty="0"/>
              <a:t> </a:t>
            </a:r>
            <a:r>
              <a:rPr lang="en-US" dirty="0" smtClean="0"/>
              <a:t>  Infrared heat also beneficial!</a:t>
            </a:r>
            <a:endParaRPr lang="en-US" dirty="0"/>
          </a:p>
        </p:txBody>
      </p:sp>
      <p:pic>
        <p:nvPicPr>
          <p:cNvPr id="4" name="Picture 3" descr="hot_spring_us.jpg"/>
          <p:cNvPicPr>
            <a:picLocks noChangeAspect="1"/>
          </p:cNvPicPr>
          <p:nvPr/>
        </p:nvPicPr>
        <p:blipFill>
          <a:blip r:embed="rId2"/>
          <a:stretch>
            <a:fillRect/>
          </a:stretch>
        </p:blipFill>
        <p:spPr>
          <a:xfrm>
            <a:off x="5254184" y="3780951"/>
            <a:ext cx="3432616" cy="2574462"/>
          </a:xfrm>
          <a:prstGeom prst="rect">
            <a:avLst/>
          </a:prstGeom>
        </p:spPr>
      </p:pic>
      <p:pic>
        <p:nvPicPr>
          <p:cNvPr id="5" name="Picture 4" descr="sulfur_hot_springs2.jpg"/>
          <p:cNvPicPr>
            <a:picLocks noChangeAspect="1"/>
          </p:cNvPicPr>
          <p:nvPr/>
        </p:nvPicPr>
        <p:blipFill>
          <a:blip r:embed="rId3"/>
          <a:stretch>
            <a:fillRect/>
          </a:stretch>
        </p:blipFill>
        <p:spPr>
          <a:xfrm>
            <a:off x="457200" y="3739225"/>
            <a:ext cx="4251306" cy="2616188"/>
          </a:xfrm>
          <a:prstGeom prst="rect">
            <a:avLst/>
          </a:prstGeom>
        </p:spPr>
      </p:pic>
      <p:pic>
        <p:nvPicPr>
          <p:cNvPr id="6" name="Picture 5" descr="epsom.jpg"/>
          <p:cNvPicPr>
            <a:picLocks noChangeAspect="1"/>
          </p:cNvPicPr>
          <p:nvPr/>
        </p:nvPicPr>
        <p:blipFill>
          <a:blip r:embed="rId4"/>
          <a:stretch>
            <a:fillRect/>
          </a:stretch>
        </p:blipFill>
        <p:spPr>
          <a:xfrm>
            <a:off x="6331871" y="632913"/>
            <a:ext cx="2812129" cy="2812129"/>
          </a:xfrm>
          <a:prstGeom prst="rect">
            <a:avLst/>
          </a:prstGeom>
        </p:spPr>
      </p:pic>
    </p:spTree>
    <p:extLst>
      <p:ext uri="{BB962C8B-B14F-4D97-AF65-F5344CB8AC3E}">
        <p14:creationId xmlns:p14="http://schemas.microsoft.com/office/powerpoint/2010/main" val="152634225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Treating Glyphosate Poisoning</a:t>
            </a:r>
            <a:br>
              <a:rPr lang="en-US" b="1" dirty="0" smtClean="0"/>
            </a:br>
            <a:r>
              <a:rPr lang="en-US" b="1" dirty="0" smtClean="0"/>
              <a:t> in Animals (e.g., cows) </a:t>
            </a:r>
            <a:r>
              <a:rPr lang="en-US" b="1" dirty="0" smtClean="0">
                <a:solidFill>
                  <a:srgbClr val="FF0000"/>
                </a:solidFill>
              </a:rPr>
              <a:t>*</a:t>
            </a:r>
            <a:endParaRPr lang="en-US" b="1" dirty="0">
              <a:solidFill>
                <a:srgbClr val="FF0000"/>
              </a:solidFill>
            </a:endParaRP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6" y="3683443"/>
            <a:ext cx="3580199" cy="2388505"/>
          </a:xfrm>
          <a:prstGeom prst="rect">
            <a:avLst/>
          </a:prstGeom>
        </p:spPr>
      </p:pic>
      <p:sp>
        <p:nvSpPr>
          <p:cNvPr id="6" name="TextBox 5"/>
          <p:cNvSpPr txBox="1"/>
          <p:nvPr/>
        </p:nvSpPr>
        <p:spPr>
          <a:xfrm>
            <a:off x="887433" y="6071948"/>
            <a:ext cx="2018501" cy="461665"/>
          </a:xfrm>
          <a:prstGeom prst="rect">
            <a:avLst/>
          </a:prstGeom>
          <a:noFill/>
        </p:spPr>
        <p:txBody>
          <a:bodyPr wrap="none" rtlCol="0">
            <a:spAutoFit/>
          </a:bodyPr>
          <a:lstStyle/>
          <a:p>
            <a:r>
              <a:rPr lang="en-US" sz="2400" dirty="0" err="1" smtClean="0"/>
              <a:t>Bentonite</a:t>
            </a:r>
            <a:r>
              <a:rPr lang="en-US" sz="2400" dirty="0" smtClean="0"/>
              <a:t> Clay</a:t>
            </a:r>
            <a:endParaRPr lang="en-US" sz="2400" dirty="0"/>
          </a:p>
        </p:txBody>
      </p:sp>
      <p:sp>
        <p:nvSpPr>
          <p:cNvPr id="7" name="TextBox 6"/>
          <p:cNvSpPr txBox="1"/>
          <p:nvPr/>
        </p:nvSpPr>
        <p:spPr>
          <a:xfrm>
            <a:off x="4601025" y="5855825"/>
            <a:ext cx="1508346" cy="461665"/>
          </a:xfrm>
          <a:prstGeom prst="rect">
            <a:avLst/>
          </a:prstGeom>
          <a:noFill/>
        </p:spPr>
        <p:txBody>
          <a:bodyPr wrap="none" rtlCol="0">
            <a:spAutoFit/>
          </a:bodyPr>
          <a:lstStyle/>
          <a:p>
            <a:r>
              <a:rPr lang="en-US" sz="2400" dirty="0" err="1" smtClean="0"/>
              <a:t>Fulvic</a:t>
            </a:r>
            <a:r>
              <a:rPr lang="en-US" sz="2400" dirty="0" smtClean="0"/>
              <a:t> Acid</a:t>
            </a:r>
            <a:endParaRPr lang="en-US" sz="2400" dirty="0"/>
          </a:p>
        </p:txBody>
      </p:sp>
      <p:sp>
        <p:nvSpPr>
          <p:cNvPr id="8" name="TextBox 7"/>
          <p:cNvSpPr txBox="1"/>
          <p:nvPr/>
        </p:nvSpPr>
        <p:spPr>
          <a:xfrm>
            <a:off x="2720296" y="6411780"/>
            <a:ext cx="6778150" cy="461665"/>
          </a:xfrm>
          <a:prstGeom prst="rect">
            <a:avLst/>
          </a:prstGeom>
          <a:noFill/>
        </p:spPr>
        <p:txBody>
          <a:bodyPr wrap="square" rtlCol="0">
            <a:spAutoFit/>
          </a:bodyPr>
          <a:lstStyle/>
          <a:p>
            <a:r>
              <a:rPr lang="fr-FR" sz="2400" dirty="0" smtClean="0">
                <a:solidFill>
                  <a:srgbClr val="FF0000"/>
                </a:solidFill>
              </a:rPr>
              <a:t>*</a:t>
            </a:r>
            <a:r>
              <a:rPr lang="fr-FR" sz="2400" dirty="0" smtClean="0"/>
              <a:t>H Gerlach </a:t>
            </a:r>
            <a:r>
              <a:rPr lang="fr-FR" sz="2400" dirty="0"/>
              <a:t>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233" y="3683443"/>
            <a:ext cx="2982021" cy="2064476"/>
          </a:xfrm>
          <a:prstGeom prst="rect">
            <a:avLst/>
          </a:prstGeom>
        </p:spPr>
      </p:pic>
      <p:sp>
        <p:nvSpPr>
          <p:cNvPr id="10" name="TextBox 9"/>
          <p:cNvSpPr txBox="1"/>
          <p:nvPr/>
        </p:nvSpPr>
        <p:spPr>
          <a:xfrm>
            <a:off x="7005424" y="5738427"/>
            <a:ext cx="2138576" cy="400110"/>
          </a:xfrm>
          <a:prstGeom prst="rect">
            <a:avLst/>
          </a:prstGeom>
          <a:noFill/>
        </p:spPr>
        <p:txBody>
          <a:bodyPr wrap="none" rtlCol="0">
            <a:spAutoFit/>
          </a:bodyPr>
          <a:lstStyle/>
          <a:p>
            <a:r>
              <a:rPr lang="en-US" sz="2000" dirty="0" smtClean="0"/>
              <a:t>Activated Charcoal</a:t>
            </a:r>
            <a:endParaRPr lang="en-US" sz="2000" dirty="0"/>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15" y="1647492"/>
            <a:ext cx="4206066" cy="2355397"/>
          </a:xfrm>
          <a:prstGeom prst="rect">
            <a:avLst/>
          </a:prstGeom>
        </p:spPr>
      </p:pic>
      <p:sp>
        <p:nvSpPr>
          <p:cNvPr id="12" name="TextBox 11"/>
          <p:cNvSpPr txBox="1"/>
          <p:nvPr/>
        </p:nvSpPr>
        <p:spPr>
          <a:xfrm>
            <a:off x="923048" y="2245274"/>
            <a:ext cx="1555083" cy="830997"/>
          </a:xfrm>
          <a:prstGeom prst="rect">
            <a:avLst/>
          </a:prstGeom>
          <a:noFill/>
          <a:ln>
            <a:noFill/>
          </a:ln>
        </p:spPr>
        <p:txBody>
          <a:bodyPr wrap="none" rtlCol="0">
            <a:spAutoFit/>
          </a:bodyPr>
          <a:lstStyle/>
          <a:p>
            <a:r>
              <a:rPr lang="en-US" sz="2400" dirty="0" smtClean="0">
                <a:solidFill>
                  <a:schemeClr val="bg1"/>
                </a:solidFill>
              </a:rPr>
              <a:t>Sauerkraut</a:t>
            </a:r>
          </a:p>
          <a:p>
            <a:r>
              <a:rPr lang="en-US" sz="2400" dirty="0" smtClean="0">
                <a:solidFill>
                  <a:schemeClr val="bg1"/>
                </a:solidFill>
              </a:rPr>
              <a:t> Juice</a:t>
            </a:r>
            <a:endParaRPr lang="en-US" sz="2400" dirty="0">
              <a:solidFill>
                <a:schemeClr val="bg1"/>
              </a:solidFill>
            </a:endParaRP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3759825" y="4241504"/>
            <a:ext cx="2953008" cy="1624041"/>
          </a:xfrm>
        </p:spPr>
      </p:pic>
      <p:sp>
        <p:nvSpPr>
          <p:cNvPr id="13" name="TextBox 12"/>
          <p:cNvSpPr txBox="1"/>
          <p:nvPr/>
        </p:nvSpPr>
        <p:spPr>
          <a:xfrm>
            <a:off x="5060348" y="1726866"/>
            <a:ext cx="4128773" cy="1938992"/>
          </a:xfrm>
          <a:prstGeom prst="rect">
            <a:avLst/>
          </a:prstGeom>
          <a:noFill/>
        </p:spPr>
        <p:txBody>
          <a:bodyPr wrap="square" rtlCol="0">
            <a:spAutoFit/>
          </a:bodyPr>
          <a:lstStyle/>
          <a:p>
            <a:r>
              <a:rPr lang="en-US" sz="2000" dirty="0" smtClean="0"/>
              <a:t>Activated charcoal, </a:t>
            </a:r>
            <a:r>
              <a:rPr lang="en-US" sz="2000" dirty="0" err="1" smtClean="0"/>
              <a:t>bentonite</a:t>
            </a:r>
            <a:r>
              <a:rPr lang="en-US" sz="2000" dirty="0" smtClean="0"/>
              <a:t> clay, </a:t>
            </a:r>
            <a:r>
              <a:rPr lang="en-US" sz="2000" dirty="0" err="1" smtClean="0"/>
              <a:t>humic</a:t>
            </a:r>
            <a:r>
              <a:rPr lang="en-US" sz="2000" dirty="0" smtClean="0"/>
              <a:t> and </a:t>
            </a:r>
            <a:r>
              <a:rPr lang="en-US" sz="2000" dirty="0" err="1" smtClean="0"/>
              <a:t>fulvic</a:t>
            </a:r>
            <a:r>
              <a:rPr lang="en-US" sz="2000" dirty="0" smtClean="0"/>
              <a:t> acids, and sauerkraut juice have been shown to be effective in reducing urinary levels of glyphosate and improving animal health</a:t>
            </a:r>
            <a:endParaRPr lang="en-US" sz="2000" dirty="0"/>
          </a:p>
        </p:txBody>
      </p:sp>
    </p:spTree>
    <p:extLst>
      <p:ext uri="{BB962C8B-B14F-4D97-AF65-F5344CB8AC3E}">
        <p14:creationId xmlns:p14="http://schemas.microsoft.com/office/powerpoint/2010/main" val="134236850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282"/>
            <a:ext cx="8229600" cy="1143000"/>
          </a:xfrm>
        </p:spPr>
        <p:txBody>
          <a:bodyPr/>
          <a:lstStyle/>
          <a:p>
            <a:r>
              <a:rPr lang="en-US" b="1" dirty="0" smtClean="0"/>
              <a:t>Summary</a:t>
            </a:r>
            <a:endParaRPr lang="en-US" b="1" dirty="0"/>
          </a:p>
        </p:txBody>
      </p:sp>
      <p:sp>
        <p:nvSpPr>
          <p:cNvPr id="3" name="Content Placeholder 2"/>
          <p:cNvSpPr>
            <a:spLocks noGrp="1"/>
          </p:cNvSpPr>
          <p:nvPr>
            <p:ph idx="1"/>
          </p:nvPr>
        </p:nvSpPr>
        <p:spPr>
          <a:xfrm>
            <a:off x="457200" y="1231435"/>
            <a:ext cx="8686800" cy="5324383"/>
          </a:xfrm>
        </p:spPr>
        <p:txBody>
          <a:bodyPr>
            <a:normAutofit fontScale="77500" lnSpcReduction="20000"/>
          </a:bodyPr>
          <a:lstStyle/>
          <a:p>
            <a:r>
              <a:rPr lang="en-US" i="1" dirty="0" smtClean="0">
                <a:solidFill>
                  <a:srgbClr val="FF0000"/>
                </a:solidFill>
              </a:rPr>
              <a:t>Cholesterol sulfate </a:t>
            </a:r>
            <a:r>
              <a:rPr lang="en-US" dirty="0" smtClean="0"/>
              <a:t>is an essential molecule in the body to maintain vascular health</a:t>
            </a:r>
          </a:p>
          <a:p>
            <a:pPr lvl="1"/>
            <a:r>
              <a:rPr lang="en-US" dirty="0" smtClean="0"/>
              <a:t>Produced in the skin upon sunlight exposure </a:t>
            </a:r>
          </a:p>
          <a:p>
            <a:r>
              <a:rPr lang="en-US" i="1" dirty="0" err="1" smtClean="0">
                <a:solidFill>
                  <a:srgbClr val="FF0000"/>
                </a:solidFill>
              </a:rPr>
              <a:t>Heparan</a:t>
            </a:r>
            <a:r>
              <a:rPr lang="en-US" i="1" dirty="0" smtClean="0">
                <a:solidFill>
                  <a:srgbClr val="FF0000"/>
                </a:solidFill>
              </a:rPr>
              <a:t> sulfate </a:t>
            </a:r>
            <a:r>
              <a:rPr lang="en-US" dirty="0" smtClean="0"/>
              <a:t>plays multiple roles in the body and its deficiency is linked to autism</a:t>
            </a:r>
          </a:p>
          <a:p>
            <a:r>
              <a:rPr lang="en-US" i="1" dirty="0" smtClean="0">
                <a:solidFill>
                  <a:srgbClr val="FF0000"/>
                </a:solidFill>
              </a:rPr>
              <a:t>Bile acids </a:t>
            </a:r>
            <a:r>
              <a:rPr lang="en-US" dirty="0" smtClean="0"/>
              <a:t>play an essential role in supplying </a:t>
            </a:r>
            <a:r>
              <a:rPr lang="en-US" dirty="0" err="1" smtClean="0"/>
              <a:t>taurine</a:t>
            </a:r>
            <a:r>
              <a:rPr lang="en-US" dirty="0" smtClean="0"/>
              <a:t> to the body, and </a:t>
            </a:r>
            <a:r>
              <a:rPr lang="en-US" dirty="0" err="1" smtClean="0"/>
              <a:t>taurine</a:t>
            </a:r>
            <a:r>
              <a:rPr lang="en-US" dirty="0" smtClean="0"/>
              <a:t> is an essential storage form of sulfate</a:t>
            </a:r>
          </a:p>
          <a:p>
            <a:pPr lvl="1"/>
            <a:r>
              <a:rPr lang="en-US" dirty="0" err="1" smtClean="0"/>
              <a:t>Taurine</a:t>
            </a:r>
            <a:r>
              <a:rPr lang="en-US" dirty="0" smtClean="0"/>
              <a:t> deficiency may be a key factor in autism</a:t>
            </a:r>
          </a:p>
          <a:p>
            <a:r>
              <a:rPr lang="en-US" i="1" dirty="0" smtClean="0">
                <a:solidFill>
                  <a:srgbClr val="FF0000"/>
                </a:solidFill>
              </a:rPr>
              <a:t>Glyphosate</a:t>
            </a:r>
            <a:r>
              <a:rPr lang="en-US" dirty="0" smtClean="0"/>
              <a:t> is a pervasive toxicant that is causing a major health crisis in the US</a:t>
            </a:r>
          </a:p>
          <a:p>
            <a:pPr lvl="1"/>
            <a:r>
              <a:rPr lang="en-US" dirty="0" smtClean="0"/>
              <a:t>Much of its toxicity relates to disruption of gut microbes </a:t>
            </a:r>
          </a:p>
          <a:p>
            <a:r>
              <a:rPr lang="en-US" dirty="0" smtClean="0"/>
              <a:t>An </a:t>
            </a:r>
            <a:r>
              <a:rPr lang="en-US" i="1" dirty="0" smtClean="0">
                <a:solidFill>
                  <a:srgbClr val="FF0000"/>
                </a:solidFill>
              </a:rPr>
              <a:t>organic whole foods diet rich in sulfur, cholesterol and polyphenols</a:t>
            </a:r>
            <a:r>
              <a:rPr lang="en-US" dirty="0" smtClean="0"/>
              <a:t> has many health benefits</a:t>
            </a:r>
          </a:p>
          <a:p>
            <a:r>
              <a:rPr lang="en-US" dirty="0" smtClean="0"/>
              <a:t>It is essential to get abundant </a:t>
            </a:r>
            <a:r>
              <a:rPr lang="en-US" i="1" dirty="0" smtClean="0">
                <a:solidFill>
                  <a:srgbClr val="FF0000"/>
                </a:solidFill>
              </a:rPr>
              <a:t>sunlight exposure </a:t>
            </a:r>
            <a:r>
              <a:rPr lang="en-US" dirty="0" smtClean="0"/>
              <a:t>to the skin without sunscreen</a:t>
            </a:r>
            <a:endParaRPr lang="en-US" dirty="0"/>
          </a:p>
        </p:txBody>
      </p:sp>
    </p:spTree>
    <p:extLst>
      <p:ext uri="{BB962C8B-B14F-4D97-AF65-F5344CB8AC3E}">
        <p14:creationId xmlns:p14="http://schemas.microsoft.com/office/powerpoint/2010/main" val="371233446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822" y="2100109"/>
            <a:ext cx="6996364"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Thank you for listening!</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48364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Glyphosate vs. Other Pesticides: Usage in the United States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423333" y="1176866"/>
            <a:ext cx="10013600" cy="5507094"/>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868706"/>
            <a:ext cx="1344706" cy="657412"/>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41" y="2413755"/>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1311400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84541" y="6415237"/>
            <a:ext cx="5933047" cy="369332"/>
          </a:xfrm>
          <a:prstGeom prst="rect">
            <a:avLst/>
          </a:prstGeom>
          <a:noFill/>
        </p:spPr>
        <p:txBody>
          <a:bodyPr wrap="none" rtlCol="0">
            <a:spAutoFit/>
          </a:bodyPr>
          <a:lstStyle/>
          <a:p>
            <a:r>
              <a:rPr lang="en-US" dirty="0" smtClean="0">
                <a:solidFill>
                  <a:srgbClr val="FF0000"/>
                </a:solidFill>
              </a:rPr>
              <a:t>* </a:t>
            </a:r>
            <a:r>
              <a:rPr lang="en-US" dirty="0" smtClean="0"/>
              <a:t>Figure 15, Seneff et al., Agricultural </a:t>
            </a:r>
            <a:r>
              <a:rPr lang="en-US" dirty="0"/>
              <a:t>Sciences, 2015, 6, 42-70 </a:t>
            </a:r>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301084"/>
            <a:ext cx="8229600" cy="1143000"/>
          </a:xfrm>
          <a:solidFill>
            <a:schemeClr val="bg1"/>
          </a:solidFill>
        </p:spPr>
        <p:txBody>
          <a:bodyPr/>
          <a:lstStyle/>
          <a:p>
            <a:r>
              <a:rPr lang="en-US" b="1" dirty="0" smtClean="0"/>
              <a:t>Autism Prevalence: 6 year olds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89165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4104" y="2090171"/>
            <a:ext cx="5799033"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Cholesterol Sulfate</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859445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335"/>
            <a:ext cx="8229600" cy="1143000"/>
          </a:xfrm>
        </p:spPr>
        <p:txBody>
          <a:bodyPr/>
          <a:lstStyle/>
          <a:p>
            <a:r>
              <a:rPr lang="en-US" b="1" dirty="0" smtClean="0"/>
              <a:t>They Knew a Long Time Ago</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706" y="1294348"/>
            <a:ext cx="5270214" cy="4456847"/>
          </a:xfrm>
        </p:spPr>
        <p:txBody>
          <a:bodyPr>
            <a:normAutofit lnSpcReduction="10000"/>
          </a:bodyPr>
          <a:lstStyle/>
          <a:p>
            <a:r>
              <a:rPr lang="en-US" dirty="0" smtClean="0"/>
              <a:t>Article published in 1960</a:t>
            </a:r>
          </a:p>
          <a:p>
            <a:r>
              <a:rPr lang="en-US" dirty="0" smtClean="0"/>
              <a:t>Fed  cholesterol to monkeys</a:t>
            </a:r>
          </a:p>
          <a:p>
            <a:pPr lvl="1"/>
            <a:r>
              <a:rPr lang="en-US" dirty="0" smtClean="0"/>
              <a:t> induced atherosclerosis</a:t>
            </a:r>
          </a:p>
          <a:p>
            <a:r>
              <a:rPr lang="en-US" dirty="0" smtClean="0"/>
              <a:t>If sulfur-containing nutrients                                          are added, atherosclerosis is                              prevented</a:t>
            </a:r>
          </a:p>
          <a:p>
            <a:r>
              <a:rPr lang="en-US" dirty="0" smtClean="0"/>
              <a:t>These nutrients provide source of sulfate to enable cholesterol transport</a:t>
            </a:r>
            <a:endParaRPr lang="en-US" dirty="0"/>
          </a:p>
        </p:txBody>
      </p:sp>
      <p:sp>
        <p:nvSpPr>
          <p:cNvPr id="4" name="TextBox 3"/>
          <p:cNvSpPr txBox="1"/>
          <p:nvPr/>
        </p:nvSpPr>
        <p:spPr>
          <a:xfrm>
            <a:off x="3168728" y="6177361"/>
            <a:ext cx="5782778" cy="400110"/>
          </a:xfrm>
          <a:prstGeom prst="rect">
            <a:avLst/>
          </a:prstGeom>
          <a:noFill/>
        </p:spPr>
        <p:txBody>
          <a:bodyPr wrap="none" rtlCol="0">
            <a:spAutoFit/>
          </a:bodyPr>
          <a:lstStyle/>
          <a:p>
            <a:r>
              <a:rPr lang="en-US" sz="2000" dirty="0" smtClean="0">
                <a:solidFill>
                  <a:srgbClr val="FF0000"/>
                </a:solidFill>
              </a:rPr>
              <a:t>*</a:t>
            </a:r>
            <a:r>
              <a:rPr lang="en-US" sz="2000" dirty="0" smtClean="0"/>
              <a:t> G.V. Mann et al., Am. J. </a:t>
            </a:r>
            <a:r>
              <a:rPr lang="en-US" sz="2000" dirty="0" err="1" smtClean="0"/>
              <a:t>Clin</a:t>
            </a:r>
            <a:r>
              <a:rPr lang="en-US" sz="2000" dirty="0" smtClean="0"/>
              <a:t>. </a:t>
            </a:r>
            <a:r>
              <a:rPr lang="en-US" sz="2000" dirty="0" err="1" smtClean="0"/>
              <a:t>Nutr</a:t>
            </a:r>
            <a:r>
              <a:rPr lang="en-US" sz="2000" dirty="0" smtClean="0"/>
              <a:t>. 8, 491-497, </a:t>
            </a:r>
            <a:r>
              <a:rPr lang="en-US" sz="2000" i="1" dirty="0" smtClean="0">
                <a:solidFill>
                  <a:srgbClr val="FF0000"/>
                </a:solidFill>
              </a:rPr>
              <a:t>1960</a:t>
            </a:r>
            <a:r>
              <a:rPr lang="en-US" sz="2000" dirty="0" smtClean="0"/>
              <a:t>.</a:t>
            </a:r>
            <a:endParaRPr lang="en-US" sz="2000" dirty="0"/>
          </a:p>
        </p:txBody>
      </p:sp>
      <p:pic>
        <p:nvPicPr>
          <p:cNvPr id="5" name="Picture 4" descr="South_American_Monk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506" y="1417638"/>
            <a:ext cx="3175000" cy="4229100"/>
          </a:xfrm>
          <a:prstGeom prst="rect">
            <a:avLst/>
          </a:prstGeom>
        </p:spPr>
      </p:pic>
    </p:spTree>
    <p:extLst>
      <p:ext uri="{BB962C8B-B14F-4D97-AF65-F5344CB8AC3E}">
        <p14:creationId xmlns:p14="http://schemas.microsoft.com/office/powerpoint/2010/main" val="32716404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335"/>
            <a:ext cx="8229600" cy="1143000"/>
          </a:xfrm>
        </p:spPr>
        <p:txBody>
          <a:bodyPr/>
          <a:lstStyle/>
          <a:p>
            <a:r>
              <a:rPr lang="en-US" b="1" dirty="0" smtClean="0"/>
              <a:t>They Knew a Long Time Ago</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706" y="1294348"/>
            <a:ext cx="5270214" cy="4456847"/>
          </a:xfrm>
        </p:spPr>
        <p:txBody>
          <a:bodyPr>
            <a:normAutofit lnSpcReduction="10000"/>
          </a:bodyPr>
          <a:lstStyle/>
          <a:p>
            <a:r>
              <a:rPr lang="en-US" dirty="0" smtClean="0"/>
              <a:t>Article published in 1960</a:t>
            </a:r>
          </a:p>
          <a:p>
            <a:r>
              <a:rPr lang="en-US" dirty="0" smtClean="0"/>
              <a:t>Fed  cholesterol to monkeys</a:t>
            </a:r>
          </a:p>
          <a:p>
            <a:pPr lvl="1"/>
            <a:r>
              <a:rPr lang="en-US" dirty="0" smtClean="0"/>
              <a:t> induced atherosclerosis</a:t>
            </a:r>
          </a:p>
          <a:p>
            <a:r>
              <a:rPr lang="en-US" dirty="0" smtClean="0"/>
              <a:t>If sulfur-containing nutrients                                          are added, atherosclerosis is                              prevented</a:t>
            </a:r>
          </a:p>
          <a:p>
            <a:r>
              <a:rPr lang="en-US" dirty="0" smtClean="0"/>
              <a:t>These nutrients provide source of sulfate to enable cholesterol transport</a:t>
            </a:r>
            <a:endParaRPr lang="en-US" dirty="0"/>
          </a:p>
        </p:txBody>
      </p:sp>
      <p:sp>
        <p:nvSpPr>
          <p:cNvPr id="4" name="TextBox 3"/>
          <p:cNvSpPr txBox="1"/>
          <p:nvPr/>
        </p:nvSpPr>
        <p:spPr>
          <a:xfrm>
            <a:off x="3168728" y="6177361"/>
            <a:ext cx="5782778" cy="400110"/>
          </a:xfrm>
          <a:prstGeom prst="rect">
            <a:avLst/>
          </a:prstGeom>
          <a:noFill/>
        </p:spPr>
        <p:txBody>
          <a:bodyPr wrap="none" rtlCol="0">
            <a:spAutoFit/>
          </a:bodyPr>
          <a:lstStyle/>
          <a:p>
            <a:r>
              <a:rPr lang="en-US" sz="2000" dirty="0" smtClean="0">
                <a:solidFill>
                  <a:srgbClr val="FF0000"/>
                </a:solidFill>
              </a:rPr>
              <a:t>*</a:t>
            </a:r>
            <a:r>
              <a:rPr lang="en-US" sz="2000" dirty="0" smtClean="0"/>
              <a:t> G.V. Mann et al., Am. J. </a:t>
            </a:r>
            <a:r>
              <a:rPr lang="en-US" sz="2000" dirty="0" err="1" smtClean="0"/>
              <a:t>Clin</a:t>
            </a:r>
            <a:r>
              <a:rPr lang="en-US" sz="2000" dirty="0" smtClean="0"/>
              <a:t>. </a:t>
            </a:r>
            <a:r>
              <a:rPr lang="en-US" sz="2000" dirty="0" err="1" smtClean="0"/>
              <a:t>Nutr</a:t>
            </a:r>
            <a:r>
              <a:rPr lang="en-US" sz="2000" dirty="0" smtClean="0"/>
              <a:t>. 8, 491-497, </a:t>
            </a:r>
            <a:r>
              <a:rPr lang="en-US" sz="2000" i="1" dirty="0" smtClean="0">
                <a:solidFill>
                  <a:srgbClr val="FF0000"/>
                </a:solidFill>
              </a:rPr>
              <a:t>1960</a:t>
            </a:r>
            <a:r>
              <a:rPr lang="en-US" sz="2000" dirty="0" smtClean="0"/>
              <a:t>.</a:t>
            </a:r>
            <a:endParaRPr lang="en-US" sz="2000" dirty="0"/>
          </a:p>
        </p:txBody>
      </p:sp>
      <p:pic>
        <p:nvPicPr>
          <p:cNvPr id="5" name="Picture 4" descr="South_American_Monk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506" y="1417638"/>
            <a:ext cx="3175000" cy="4229100"/>
          </a:xfrm>
          <a:prstGeom prst="rect">
            <a:avLst/>
          </a:prstGeom>
        </p:spPr>
      </p:pic>
      <p:sp>
        <p:nvSpPr>
          <p:cNvPr id="6" name="TextBox 5"/>
          <p:cNvSpPr txBox="1"/>
          <p:nvPr/>
        </p:nvSpPr>
        <p:spPr>
          <a:xfrm>
            <a:off x="772712" y="1395943"/>
            <a:ext cx="7626227" cy="4524315"/>
          </a:xfrm>
          <a:prstGeom prst="rect">
            <a:avLst/>
          </a:prstGeom>
          <a:solidFill>
            <a:srgbClr val="FCFBE6"/>
          </a:solidFill>
          <a:ln>
            <a:solidFill>
              <a:srgbClr val="000000"/>
            </a:solidFill>
          </a:ln>
        </p:spPr>
        <p:txBody>
          <a:bodyPr wrap="square" rtlCol="0">
            <a:spAutoFit/>
          </a:bodyPr>
          <a:lstStyle/>
          <a:p>
            <a:pPr algn="ctr"/>
            <a:r>
              <a:rPr lang="en-US" sz="3200" dirty="0" smtClean="0"/>
              <a:t>"</a:t>
            </a:r>
            <a:r>
              <a:rPr lang="en-US" sz="3200" dirty="0"/>
              <a:t>A form of vascular disease resembling human atherosclerosis has been produced in the New World primate </a:t>
            </a:r>
            <a:r>
              <a:rPr lang="en-US" sz="3200" dirty="0" err="1"/>
              <a:t>Cebus</a:t>
            </a:r>
            <a:r>
              <a:rPr lang="en-US" sz="3200" dirty="0"/>
              <a:t> </a:t>
            </a:r>
            <a:r>
              <a:rPr lang="en-US" sz="3200" dirty="0" err="1"/>
              <a:t>fatuella</a:t>
            </a:r>
            <a:r>
              <a:rPr lang="en-US" sz="3200" dirty="0"/>
              <a:t>. ... In order to produce these phenomena, the diets had to be rich in cholesterol, choline and neutral  fat but relatively </a:t>
            </a:r>
            <a:r>
              <a:rPr lang="en-US" sz="3200" i="1" dirty="0">
                <a:solidFill>
                  <a:srgbClr val="FF0000"/>
                </a:solidFill>
              </a:rPr>
              <a:t>low in organic sulfur compounds.</a:t>
            </a:r>
            <a:r>
              <a:rPr lang="en-US" sz="3200" dirty="0"/>
              <a:t> Without this deprivation of organic sulfur the response of the serum lipids to cholesterol feeding was small."</a:t>
            </a:r>
          </a:p>
        </p:txBody>
      </p:sp>
    </p:spTree>
    <p:extLst>
      <p:ext uri="{BB962C8B-B14F-4D97-AF65-F5344CB8AC3E}">
        <p14:creationId xmlns:p14="http://schemas.microsoft.com/office/powerpoint/2010/main" val="34183805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Heart Disease Mortality and Sunlight</a:t>
            </a:r>
            <a:r>
              <a:rPr lang="en-US" b="1" dirty="0" smtClean="0">
                <a:solidFill>
                  <a:srgbClr val="FF0000"/>
                </a:solidFill>
              </a:rPr>
              <a:t>*</a:t>
            </a:r>
            <a:endParaRPr lang="en-US" b="1" dirty="0">
              <a:solidFill>
                <a:srgbClr val="FF0000"/>
              </a:solidFill>
            </a:endParaRPr>
          </a:p>
        </p:txBody>
      </p:sp>
      <p:pic>
        <p:nvPicPr>
          <p:cNvPr id="6" name="Content Placeholder 5" descr="sunlight_heart_disease.png"/>
          <p:cNvPicPr>
            <a:picLocks noGrp="1" noChangeAspect="1"/>
          </p:cNvPicPr>
          <p:nvPr>
            <p:ph idx="1"/>
          </p:nvPr>
        </p:nvPicPr>
        <p:blipFill>
          <a:blip r:embed="rId3"/>
          <a:srcRect l="-10192" r="-10192"/>
          <a:stretch>
            <a:fillRect/>
          </a:stretch>
        </p:blipFill>
        <p:spPr/>
      </p:pic>
      <p:sp>
        <p:nvSpPr>
          <p:cNvPr id="7" name="TextBox 6"/>
          <p:cNvSpPr txBox="1"/>
          <p:nvPr/>
        </p:nvSpPr>
        <p:spPr>
          <a:xfrm>
            <a:off x="3486382" y="6417733"/>
            <a:ext cx="5657618" cy="461665"/>
          </a:xfrm>
          <a:prstGeom prst="rect">
            <a:avLst/>
          </a:prstGeom>
          <a:noFill/>
        </p:spPr>
        <p:txBody>
          <a:bodyPr wrap="none" rtlCol="0">
            <a:spAutoFit/>
          </a:bodyPr>
          <a:lstStyle/>
          <a:p>
            <a:r>
              <a:rPr lang="en-US" sz="2400" dirty="0" smtClean="0">
                <a:solidFill>
                  <a:srgbClr val="FF0000"/>
                </a:solidFill>
              </a:rPr>
              <a:t>*</a:t>
            </a:r>
            <a:r>
              <a:rPr lang="en-US" sz="2400" dirty="0" smtClean="0"/>
              <a:t>Grimes et al.,  Q. J. Med. 1996; 89:579-589</a:t>
            </a:r>
            <a:endParaRPr lang="en-US" sz="2400" dirty="0"/>
          </a:p>
        </p:txBody>
      </p:sp>
    </p:spTree>
    <p:extLst>
      <p:ext uri="{BB962C8B-B14F-4D97-AF65-F5344CB8AC3E}">
        <p14:creationId xmlns:p14="http://schemas.microsoft.com/office/powerpoint/2010/main" val="12389855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54513"/>
            <a:ext cx="8417859" cy="4525963"/>
          </a:xfrm>
        </p:spPr>
        <p:txBody>
          <a:bodyPr>
            <a:normAutofit fontScale="92500" lnSpcReduction="20000"/>
          </a:bodyPr>
          <a:lstStyle/>
          <a:p>
            <a:r>
              <a:rPr lang="en-US" dirty="0" smtClean="0"/>
              <a:t>Cholesterol sulfate supplies                        oxygen, sulfur, cholesterol, energy                                       and negative charge to  all                                                                    the tissues</a:t>
            </a:r>
          </a:p>
          <a:p>
            <a:pPr lvl="1"/>
            <a:r>
              <a:rPr lang="en-US" dirty="0" smtClean="0"/>
              <a:t>Also protects skin from </a:t>
            </a:r>
            <a:r>
              <a:rPr lang="en-US" dirty="0"/>
              <a:t>UV damage </a:t>
            </a:r>
            <a:r>
              <a:rPr lang="en-US" dirty="0" smtClean="0"/>
              <a:t>                                                 and </a:t>
            </a:r>
            <a:r>
              <a:rPr lang="en-US" dirty="0"/>
              <a:t>keeps microbes out</a:t>
            </a:r>
          </a:p>
          <a:p>
            <a:endParaRPr lang="en-US" dirty="0" smtClean="0"/>
          </a:p>
          <a:p>
            <a:r>
              <a:rPr lang="en-US" dirty="0" smtClean="0"/>
              <a:t>Sulfate is synthesized from sulfide in the skin and blood stream utilizing energy in sunlight</a:t>
            </a:r>
          </a:p>
          <a:p>
            <a:r>
              <a:rPr lang="en-US" dirty="0" smtClean="0"/>
              <a:t>Endothelial Nitric Oxide Synthase                     (</a:t>
            </a:r>
            <a:r>
              <a:rPr lang="en-US" dirty="0" err="1" smtClean="0"/>
              <a:t>eNOS</a:t>
            </a:r>
            <a:r>
              <a:rPr lang="en-US" dirty="0" smtClean="0"/>
              <a:t>) performs the magic</a:t>
            </a:r>
            <a:endParaRPr lang="en-US" dirty="0"/>
          </a:p>
        </p:txBody>
      </p:sp>
      <p:pic>
        <p:nvPicPr>
          <p:cNvPr id="4" name="Picture 3" descr="sun.gif"/>
          <p:cNvPicPr>
            <a:picLocks noChangeAspect="1"/>
          </p:cNvPicPr>
          <p:nvPr/>
        </p:nvPicPr>
        <p:blipFill>
          <a:blip r:embed="rId2"/>
          <a:stretch>
            <a:fillRect/>
          </a:stretch>
        </p:blipFill>
        <p:spPr>
          <a:xfrm>
            <a:off x="6031379" y="470000"/>
            <a:ext cx="2655421" cy="2562692"/>
          </a:xfrm>
          <a:prstGeom prst="rect">
            <a:avLst/>
          </a:prstGeom>
        </p:spPr>
      </p:pic>
      <p:pic>
        <p:nvPicPr>
          <p:cNvPr id="5" name="Picture 4" descr="Recombinant_Human_Nitric_Oxide_Synthase_3_Endothelial.jpg"/>
          <p:cNvPicPr>
            <a:picLocks noChangeAspect="1"/>
          </p:cNvPicPr>
          <p:nvPr/>
        </p:nvPicPr>
        <p:blipFill>
          <a:blip r:embed="rId3"/>
          <a:stretch>
            <a:fillRect/>
          </a:stretch>
        </p:blipFill>
        <p:spPr>
          <a:xfrm>
            <a:off x="6666360" y="4587446"/>
            <a:ext cx="2477640" cy="2477640"/>
          </a:xfrm>
          <a:prstGeom prst="rect">
            <a:avLst/>
          </a:prstGeom>
        </p:spPr>
      </p:pic>
      <p:sp>
        <p:nvSpPr>
          <p:cNvPr id="6" name="TextBox 5"/>
          <p:cNvSpPr txBox="1"/>
          <p:nvPr/>
        </p:nvSpPr>
        <p:spPr>
          <a:xfrm>
            <a:off x="457200" y="5738955"/>
            <a:ext cx="6438779" cy="584776"/>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3200" dirty="0" smtClean="0"/>
              <a:t>The skin is a solar powered battery!</a:t>
            </a:r>
          </a:p>
        </p:txBody>
      </p:sp>
      <p:sp>
        <p:nvSpPr>
          <p:cNvPr id="2" name="Title 1"/>
          <p:cNvSpPr>
            <a:spLocks noGrp="1"/>
          </p:cNvSpPr>
          <p:nvPr>
            <p:ph type="title"/>
          </p:nvPr>
        </p:nvSpPr>
        <p:spPr>
          <a:xfrm>
            <a:off x="457200" y="27664"/>
            <a:ext cx="8229600" cy="1143000"/>
          </a:xfrm>
        </p:spPr>
        <p:txBody>
          <a:bodyPr/>
          <a:lstStyle/>
          <a:p>
            <a:r>
              <a:rPr lang="en-US" b="1" dirty="0" smtClean="0"/>
              <a:t>A Provocative Proposal</a:t>
            </a:r>
            <a:r>
              <a:rPr lang="en-US" b="1" dirty="0" smtClean="0">
                <a:solidFill>
                  <a:srgbClr val="FF0000"/>
                </a:solidFill>
              </a:rPr>
              <a:t>*</a:t>
            </a:r>
            <a:endParaRPr lang="en-US" b="1" dirty="0">
              <a:solidFill>
                <a:srgbClr val="FF0000"/>
              </a:solidFill>
            </a:endParaRPr>
          </a:p>
        </p:txBody>
      </p:sp>
      <p:sp>
        <p:nvSpPr>
          <p:cNvPr id="7" name="TextBox 6"/>
          <p:cNvSpPr txBox="1"/>
          <p:nvPr/>
        </p:nvSpPr>
        <p:spPr>
          <a:xfrm>
            <a:off x="317471" y="6483240"/>
            <a:ext cx="4930181" cy="400110"/>
          </a:xfrm>
          <a:prstGeom prst="rect">
            <a:avLst/>
          </a:prstGeom>
          <a:noFill/>
        </p:spPr>
        <p:txBody>
          <a:bodyPr wrap="none" rtlCol="0">
            <a:spAutoFit/>
          </a:bodyPr>
          <a:lstStyle/>
          <a:p>
            <a:r>
              <a:rPr lang="en-US" sz="2000" dirty="0">
                <a:solidFill>
                  <a:srgbClr val="FF0000"/>
                </a:solidFill>
              </a:rPr>
              <a:t>*</a:t>
            </a:r>
            <a:r>
              <a:rPr lang="en-US" sz="2000" dirty="0"/>
              <a:t>S Seneff et al., Entropy 2012, 14, 2492-2530.</a:t>
            </a:r>
          </a:p>
        </p:txBody>
      </p:sp>
    </p:spTree>
    <p:extLst>
      <p:ext uri="{BB962C8B-B14F-4D97-AF65-F5344CB8AC3E}">
        <p14:creationId xmlns:p14="http://schemas.microsoft.com/office/powerpoint/2010/main" val="174990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54513"/>
            <a:ext cx="8417859" cy="4525963"/>
          </a:xfrm>
        </p:spPr>
        <p:txBody>
          <a:bodyPr>
            <a:normAutofit fontScale="92500" lnSpcReduction="20000"/>
          </a:bodyPr>
          <a:lstStyle/>
          <a:p>
            <a:r>
              <a:rPr lang="en-US" dirty="0" smtClean="0"/>
              <a:t>Cholesterol sulfate supplies                        oxygen, sulfur, cholesterol, energy                                       and negative charge to  all                                                                    the tissues</a:t>
            </a:r>
          </a:p>
          <a:p>
            <a:pPr lvl="1"/>
            <a:r>
              <a:rPr lang="en-US" dirty="0" smtClean="0"/>
              <a:t>Also protects skin from </a:t>
            </a:r>
            <a:r>
              <a:rPr lang="en-US" dirty="0"/>
              <a:t>UV damage </a:t>
            </a:r>
            <a:r>
              <a:rPr lang="en-US" dirty="0" smtClean="0"/>
              <a:t>                                                 and </a:t>
            </a:r>
            <a:r>
              <a:rPr lang="en-US" dirty="0"/>
              <a:t>keeps microbes out</a:t>
            </a:r>
          </a:p>
          <a:p>
            <a:endParaRPr lang="en-US" dirty="0" smtClean="0"/>
          </a:p>
          <a:p>
            <a:r>
              <a:rPr lang="en-US" dirty="0" smtClean="0"/>
              <a:t>Sulfate is synthesized from sulfide in the skin and blood stream utilizing energy in sunlight</a:t>
            </a:r>
          </a:p>
          <a:p>
            <a:r>
              <a:rPr lang="en-US" dirty="0" smtClean="0"/>
              <a:t>Endothelial Nitric Oxide Synthase                     (</a:t>
            </a:r>
            <a:r>
              <a:rPr lang="en-US" dirty="0" err="1" smtClean="0"/>
              <a:t>eNOS</a:t>
            </a:r>
            <a:r>
              <a:rPr lang="en-US" dirty="0" smtClean="0"/>
              <a:t>) performs the magic</a:t>
            </a:r>
            <a:endParaRPr lang="en-US" dirty="0"/>
          </a:p>
        </p:txBody>
      </p:sp>
      <p:pic>
        <p:nvPicPr>
          <p:cNvPr id="4" name="Picture 3" descr="sun.gif"/>
          <p:cNvPicPr>
            <a:picLocks noChangeAspect="1"/>
          </p:cNvPicPr>
          <p:nvPr/>
        </p:nvPicPr>
        <p:blipFill>
          <a:blip r:embed="rId2"/>
          <a:stretch>
            <a:fillRect/>
          </a:stretch>
        </p:blipFill>
        <p:spPr>
          <a:xfrm>
            <a:off x="6031379" y="470000"/>
            <a:ext cx="2655421" cy="2562692"/>
          </a:xfrm>
          <a:prstGeom prst="rect">
            <a:avLst/>
          </a:prstGeom>
        </p:spPr>
      </p:pic>
      <p:pic>
        <p:nvPicPr>
          <p:cNvPr id="5" name="Picture 4" descr="Recombinant_Human_Nitric_Oxide_Synthase_3_Endothelial.jpg"/>
          <p:cNvPicPr>
            <a:picLocks noChangeAspect="1"/>
          </p:cNvPicPr>
          <p:nvPr/>
        </p:nvPicPr>
        <p:blipFill>
          <a:blip r:embed="rId3"/>
          <a:stretch>
            <a:fillRect/>
          </a:stretch>
        </p:blipFill>
        <p:spPr>
          <a:xfrm>
            <a:off x="6666360" y="4587446"/>
            <a:ext cx="2477640" cy="2477640"/>
          </a:xfrm>
          <a:prstGeom prst="rect">
            <a:avLst/>
          </a:prstGeom>
        </p:spPr>
      </p:pic>
      <p:sp>
        <p:nvSpPr>
          <p:cNvPr id="6" name="TextBox 5"/>
          <p:cNvSpPr txBox="1"/>
          <p:nvPr/>
        </p:nvSpPr>
        <p:spPr>
          <a:xfrm>
            <a:off x="457200" y="5738955"/>
            <a:ext cx="6438779" cy="584776"/>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3200" dirty="0" smtClean="0"/>
              <a:t>The skin is a solar powered battery!</a:t>
            </a:r>
          </a:p>
        </p:txBody>
      </p:sp>
      <p:sp>
        <p:nvSpPr>
          <p:cNvPr id="2" name="Title 1"/>
          <p:cNvSpPr>
            <a:spLocks noGrp="1"/>
          </p:cNvSpPr>
          <p:nvPr>
            <p:ph type="title"/>
          </p:nvPr>
        </p:nvSpPr>
        <p:spPr>
          <a:xfrm>
            <a:off x="457200" y="27664"/>
            <a:ext cx="8229600" cy="1143000"/>
          </a:xfrm>
        </p:spPr>
        <p:txBody>
          <a:bodyPr/>
          <a:lstStyle/>
          <a:p>
            <a:r>
              <a:rPr lang="en-US" b="1" dirty="0" smtClean="0"/>
              <a:t>A Provocative Proposal</a:t>
            </a:r>
            <a:r>
              <a:rPr lang="en-US" b="1" dirty="0" smtClean="0">
                <a:solidFill>
                  <a:srgbClr val="FF0000"/>
                </a:solidFill>
              </a:rPr>
              <a:t>*</a:t>
            </a:r>
            <a:endParaRPr lang="en-US" b="1" dirty="0">
              <a:solidFill>
                <a:srgbClr val="FF0000"/>
              </a:solidFill>
            </a:endParaRPr>
          </a:p>
        </p:txBody>
      </p:sp>
      <p:sp>
        <p:nvSpPr>
          <p:cNvPr id="7" name="TextBox 6"/>
          <p:cNvSpPr txBox="1"/>
          <p:nvPr/>
        </p:nvSpPr>
        <p:spPr>
          <a:xfrm>
            <a:off x="317471" y="6483240"/>
            <a:ext cx="4930181" cy="400110"/>
          </a:xfrm>
          <a:prstGeom prst="rect">
            <a:avLst/>
          </a:prstGeom>
          <a:noFill/>
        </p:spPr>
        <p:txBody>
          <a:bodyPr wrap="none" rtlCol="0">
            <a:spAutoFit/>
          </a:bodyPr>
          <a:lstStyle/>
          <a:p>
            <a:r>
              <a:rPr lang="en-US" sz="2000" dirty="0">
                <a:solidFill>
                  <a:srgbClr val="FF0000"/>
                </a:solidFill>
              </a:rPr>
              <a:t>*</a:t>
            </a:r>
            <a:r>
              <a:rPr lang="en-US" sz="2000" dirty="0"/>
              <a:t>S Seneff et al., Entropy 2012, 14, 2492-2530.</a:t>
            </a:r>
          </a:p>
        </p:txBody>
      </p:sp>
      <p:sp>
        <p:nvSpPr>
          <p:cNvPr id="8" name="TextBox 7"/>
          <p:cNvSpPr txBox="1"/>
          <p:nvPr/>
        </p:nvSpPr>
        <p:spPr>
          <a:xfrm>
            <a:off x="1323888" y="2087100"/>
            <a:ext cx="5919874" cy="3046988"/>
          </a:xfrm>
          <a:prstGeom prst="rect">
            <a:avLst/>
          </a:prstGeom>
          <a:solidFill>
            <a:srgbClr val="FFF68D"/>
          </a:solidFill>
          <a:ln>
            <a:solidFill>
              <a:srgbClr val="000000"/>
            </a:solidFill>
          </a:ln>
        </p:spPr>
        <p:txBody>
          <a:bodyPr wrap="square" rtlCol="0">
            <a:spAutoFit/>
          </a:bodyPr>
          <a:lstStyle/>
          <a:p>
            <a:pPr algn="ctr"/>
            <a:endParaRPr lang="en-US" sz="3200" dirty="0" smtClean="0"/>
          </a:p>
          <a:p>
            <a:pPr algn="ctr"/>
            <a:r>
              <a:rPr lang="en-US" sz="3200" dirty="0" smtClean="0"/>
              <a:t>Melanin converts UV light to visible light, and the </a:t>
            </a:r>
            <a:r>
              <a:rPr lang="en-US" sz="3200" dirty="0" err="1" smtClean="0"/>
              <a:t>flavins</a:t>
            </a:r>
            <a:r>
              <a:rPr lang="en-US" sz="3200" dirty="0" smtClean="0"/>
              <a:t> in </a:t>
            </a:r>
            <a:r>
              <a:rPr lang="en-US" sz="3200" dirty="0" err="1" smtClean="0"/>
              <a:t>eNOS</a:t>
            </a:r>
            <a:r>
              <a:rPr lang="en-US" sz="3200" dirty="0" smtClean="0"/>
              <a:t> respond to blue light by emitting electrons</a:t>
            </a:r>
          </a:p>
          <a:p>
            <a:pPr algn="ctr"/>
            <a:endParaRPr lang="en-US" sz="3200" dirty="0"/>
          </a:p>
        </p:txBody>
      </p:sp>
    </p:spTree>
    <p:extLst>
      <p:ext uri="{BB962C8B-B14F-4D97-AF65-F5344CB8AC3E}">
        <p14:creationId xmlns:p14="http://schemas.microsoft.com/office/powerpoint/2010/main" val="18953909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54513"/>
            <a:ext cx="8417859" cy="4525963"/>
          </a:xfrm>
        </p:spPr>
        <p:txBody>
          <a:bodyPr>
            <a:normAutofit fontScale="92500" lnSpcReduction="20000"/>
          </a:bodyPr>
          <a:lstStyle/>
          <a:p>
            <a:r>
              <a:rPr lang="en-US" dirty="0" smtClean="0"/>
              <a:t>Cholesterol sulfate supplies                        oxygen, sulfur, cholesterol, energy                                       and negative charge to  all                                                                    the tissues</a:t>
            </a:r>
          </a:p>
          <a:p>
            <a:pPr lvl="1"/>
            <a:r>
              <a:rPr lang="en-US" dirty="0" smtClean="0"/>
              <a:t>Also protects skin from </a:t>
            </a:r>
            <a:r>
              <a:rPr lang="en-US" dirty="0"/>
              <a:t>UV damage </a:t>
            </a:r>
            <a:r>
              <a:rPr lang="en-US" dirty="0" smtClean="0"/>
              <a:t>                                                 and </a:t>
            </a:r>
            <a:r>
              <a:rPr lang="en-US" dirty="0"/>
              <a:t>keeps microbes out</a:t>
            </a:r>
          </a:p>
          <a:p>
            <a:endParaRPr lang="en-US" dirty="0" smtClean="0"/>
          </a:p>
          <a:p>
            <a:r>
              <a:rPr lang="en-US" dirty="0" smtClean="0"/>
              <a:t>Sulfate is synthesized from sulfide in the skin and blood stream utilizing energy in sunlight</a:t>
            </a:r>
          </a:p>
          <a:p>
            <a:r>
              <a:rPr lang="en-US" dirty="0" smtClean="0"/>
              <a:t>Endothelial Nitric Oxide Synthase                     (</a:t>
            </a:r>
            <a:r>
              <a:rPr lang="en-US" dirty="0" err="1" smtClean="0"/>
              <a:t>eNOS</a:t>
            </a:r>
            <a:r>
              <a:rPr lang="en-US" dirty="0" smtClean="0"/>
              <a:t>) performs the magic</a:t>
            </a:r>
            <a:endParaRPr lang="en-US" dirty="0"/>
          </a:p>
        </p:txBody>
      </p:sp>
      <p:pic>
        <p:nvPicPr>
          <p:cNvPr id="4" name="Picture 3" descr="sun.gif"/>
          <p:cNvPicPr>
            <a:picLocks noChangeAspect="1"/>
          </p:cNvPicPr>
          <p:nvPr/>
        </p:nvPicPr>
        <p:blipFill>
          <a:blip r:embed="rId2"/>
          <a:stretch>
            <a:fillRect/>
          </a:stretch>
        </p:blipFill>
        <p:spPr>
          <a:xfrm>
            <a:off x="6031379" y="470000"/>
            <a:ext cx="2655421" cy="2562692"/>
          </a:xfrm>
          <a:prstGeom prst="rect">
            <a:avLst/>
          </a:prstGeom>
        </p:spPr>
      </p:pic>
      <p:pic>
        <p:nvPicPr>
          <p:cNvPr id="5" name="Picture 4" descr="Recombinant_Human_Nitric_Oxide_Synthase_3_Endothelial.jpg"/>
          <p:cNvPicPr>
            <a:picLocks noChangeAspect="1"/>
          </p:cNvPicPr>
          <p:nvPr/>
        </p:nvPicPr>
        <p:blipFill>
          <a:blip r:embed="rId3"/>
          <a:stretch>
            <a:fillRect/>
          </a:stretch>
        </p:blipFill>
        <p:spPr>
          <a:xfrm>
            <a:off x="6666360" y="4587446"/>
            <a:ext cx="2477640" cy="2477640"/>
          </a:xfrm>
          <a:prstGeom prst="rect">
            <a:avLst/>
          </a:prstGeom>
        </p:spPr>
      </p:pic>
      <p:sp>
        <p:nvSpPr>
          <p:cNvPr id="6" name="TextBox 5"/>
          <p:cNvSpPr txBox="1"/>
          <p:nvPr/>
        </p:nvSpPr>
        <p:spPr>
          <a:xfrm>
            <a:off x="457200" y="5738955"/>
            <a:ext cx="6438779" cy="584776"/>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3200" dirty="0" smtClean="0"/>
              <a:t>The skin is a solar powered battery!</a:t>
            </a:r>
          </a:p>
        </p:txBody>
      </p:sp>
      <p:sp>
        <p:nvSpPr>
          <p:cNvPr id="2" name="Title 1"/>
          <p:cNvSpPr>
            <a:spLocks noGrp="1"/>
          </p:cNvSpPr>
          <p:nvPr>
            <p:ph type="title"/>
          </p:nvPr>
        </p:nvSpPr>
        <p:spPr>
          <a:xfrm>
            <a:off x="457200" y="27664"/>
            <a:ext cx="8229600" cy="1143000"/>
          </a:xfrm>
        </p:spPr>
        <p:txBody>
          <a:bodyPr/>
          <a:lstStyle/>
          <a:p>
            <a:r>
              <a:rPr lang="en-US" b="1" dirty="0" smtClean="0"/>
              <a:t>A Provocative Proposal</a:t>
            </a:r>
            <a:r>
              <a:rPr lang="en-US" b="1" dirty="0" smtClean="0">
                <a:solidFill>
                  <a:srgbClr val="FF0000"/>
                </a:solidFill>
              </a:rPr>
              <a:t>*</a:t>
            </a:r>
            <a:endParaRPr lang="en-US" b="1" dirty="0">
              <a:solidFill>
                <a:srgbClr val="FF0000"/>
              </a:solidFill>
            </a:endParaRPr>
          </a:p>
        </p:txBody>
      </p:sp>
      <p:sp>
        <p:nvSpPr>
          <p:cNvPr id="7" name="TextBox 6"/>
          <p:cNvSpPr txBox="1"/>
          <p:nvPr/>
        </p:nvSpPr>
        <p:spPr>
          <a:xfrm>
            <a:off x="317471" y="6483240"/>
            <a:ext cx="4930181" cy="400110"/>
          </a:xfrm>
          <a:prstGeom prst="rect">
            <a:avLst/>
          </a:prstGeom>
          <a:noFill/>
        </p:spPr>
        <p:txBody>
          <a:bodyPr wrap="none" rtlCol="0">
            <a:spAutoFit/>
          </a:bodyPr>
          <a:lstStyle/>
          <a:p>
            <a:r>
              <a:rPr lang="en-US" sz="2000" dirty="0">
                <a:solidFill>
                  <a:srgbClr val="FF0000"/>
                </a:solidFill>
              </a:rPr>
              <a:t>*</a:t>
            </a:r>
            <a:r>
              <a:rPr lang="en-US" sz="2000" dirty="0"/>
              <a:t>S Seneff et al., Entropy 2012, 14, 2492-2530.</a:t>
            </a:r>
          </a:p>
        </p:txBody>
      </p:sp>
      <p:sp>
        <p:nvSpPr>
          <p:cNvPr id="8" name="TextBox 7"/>
          <p:cNvSpPr txBox="1"/>
          <p:nvPr/>
        </p:nvSpPr>
        <p:spPr>
          <a:xfrm>
            <a:off x="1323888" y="2087100"/>
            <a:ext cx="6276054" cy="2554545"/>
          </a:xfrm>
          <a:prstGeom prst="rect">
            <a:avLst/>
          </a:prstGeom>
          <a:solidFill>
            <a:srgbClr val="FFF68D"/>
          </a:solidFill>
          <a:ln>
            <a:solidFill>
              <a:srgbClr val="000000"/>
            </a:solidFill>
          </a:ln>
        </p:spPr>
        <p:txBody>
          <a:bodyPr wrap="square" rtlCol="0">
            <a:spAutoFit/>
          </a:bodyPr>
          <a:lstStyle/>
          <a:p>
            <a:pPr algn="ctr"/>
            <a:endParaRPr lang="en-US" sz="3200" dirty="0" smtClean="0"/>
          </a:p>
          <a:p>
            <a:pPr algn="ctr"/>
            <a:r>
              <a:rPr lang="en-US" sz="3200" dirty="0" smtClean="0"/>
              <a:t>These electrons produce superoxide from oxygen that combines with sulfur to form sulfate</a:t>
            </a:r>
          </a:p>
          <a:p>
            <a:pPr algn="ctr"/>
            <a:endParaRPr lang="en-US" sz="3200" dirty="0"/>
          </a:p>
        </p:txBody>
      </p:sp>
    </p:spTree>
    <p:extLst>
      <p:ext uri="{BB962C8B-B14F-4D97-AF65-F5344CB8AC3E}">
        <p14:creationId xmlns:p14="http://schemas.microsoft.com/office/powerpoint/2010/main" val="9563068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heparan_sulfate.png"/>
          <p:cNvPicPr>
            <a:picLocks noChangeAspect="1"/>
          </p:cNvPicPr>
          <p:nvPr/>
        </p:nvPicPr>
        <p:blipFill>
          <a:blip r:embed="rId2"/>
          <a:srcRect l="-11781" r="-11781"/>
          <a:stretch>
            <a:fillRect/>
          </a:stretch>
        </p:blipFill>
        <p:spPr>
          <a:xfrm>
            <a:off x="3774743" y="0"/>
            <a:ext cx="4792883" cy="2635901"/>
          </a:xfrm>
          <a:prstGeom prst="rect">
            <a:avLst/>
          </a:prstGeom>
        </p:spPr>
      </p:pic>
      <p:sp>
        <p:nvSpPr>
          <p:cNvPr id="2" name="Title 1"/>
          <p:cNvSpPr>
            <a:spLocks noGrp="1"/>
          </p:cNvSpPr>
          <p:nvPr>
            <p:ph type="ctrTitle"/>
          </p:nvPr>
        </p:nvSpPr>
        <p:spPr>
          <a:xfrm>
            <a:off x="0" y="1988206"/>
            <a:ext cx="8811846" cy="2012960"/>
          </a:xfrm>
        </p:spPr>
        <p:txBody>
          <a:bodyPr>
            <a:normAutofit/>
          </a:bodyPr>
          <a:lstStyle/>
          <a:p>
            <a:r>
              <a:rPr lang="en-US" sz="3600" b="1" dirty="0"/>
              <a:t> </a:t>
            </a:r>
            <a:r>
              <a:rPr lang="en-US" sz="3600" b="1" dirty="0" smtClean="0"/>
              <a:t>Sulfate is the most common nutritional deficiency that you never heard of</a:t>
            </a:r>
            <a:endParaRPr lang="en-US" sz="3600" dirty="0"/>
          </a:p>
        </p:txBody>
      </p:sp>
      <p:sp>
        <p:nvSpPr>
          <p:cNvPr id="3" name="Subtitle 2"/>
          <p:cNvSpPr>
            <a:spLocks noGrp="1"/>
          </p:cNvSpPr>
          <p:nvPr>
            <p:ph type="subTitle" idx="1"/>
          </p:nvPr>
        </p:nvSpPr>
        <p:spPr>
          <a:xfrm>
            <a:off x="-642308" y="4342627"/>
            <a:ext cx="6400800" cy="1752600"/>
          </a:xfrm>
        </p:spPr>
        <p:txBody>
          <a:bodyPr>
            <a:normAutofit/>
          </a:bodyPr>
          <a:lstStyle/>
          <a:p>
            <a:r>
              <a:rPr lang="en-US" dirty="0" smtClean="0">
                <a:solidFill>
                  <a:schemeClr val="tx1"/>
                </a:solidFill>
              </a:rPr>
              <a:t>Stephanie Seneff</a:t>
            </a:r>
          </a:p>
          <a:p>
            <a:r>
              <a:rPr lang="en-US" dirty="0" smtClean="0">
                <a:solidFill>
                  <a:schemeClr val="tx1"/>
                </a:solidFill>
              </a:rPr>
              <a:t>MIT CSAIL</a:t>
            </a:r>
          </a:p>
          <a:p>
            <a:r>
              <a:rPr lang="en-US" dirty="0" smtClean="0">
                <a:solidFill>
                  <a:schemeClr val="tx1"/>
                </a:solidFill>
              </a:rPr>
              <a:t>  </a:t>
            </a:r>
            <a:endParaRPr lang="en-US" dirty="0">
              <a:solidFill>
                <a:schemeClr val="tx1"/>
              </a:solidFill>
            </a:endParaRPr>
          </a:p>
        </p:txBody>
      </p:sp>
      <p:pic>
        <p:nvPicPr>
          <p:cNvPr id="6" name="Picture 5" descr="sunbath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884" y="4027728"/>
            <a:ext cx="3647742" cy="2279141"/>
          </a:xfrm>
          <a:prstGeom prst="rect">
            <a:avLst/>
          </a:prstGeom>
        </p:spPr>
      </p:pic>
      <p:pic>
        <p:nvPicPr>
          <p:cNvPr id="8" name="Picture 7" descr="sulf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66" y="0"/>
            <a:ext cx="2252133" cy="2229612"/>
          </a:xfrm>
          <a:prstGeom prst="rect">
            <a:avLst/>
          </a:prstGeom>
        </p:spPr>
      </p:pic>
    </p:spTree>
    <p:extLst>
      <p:ext uri="{BB962C8B-B14F-4D97-AF65-F5344CB8AC3E}">
        <p14:creationId xmlns:p14="http://schemas.microsoft.com/office/powerpoint/2010/main" val="29980877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Cholesterol and Cholesterol Sulfate</a:t>
            </a:r>
            <a:endParaRPr lang="en-US" b="1" dirty="0"/>
          </a:p>
        </p:txBody>
      </p:sp>
      <p:pic>
        <p:nvPicPr>
          <p:cNvPr id="4" name="Content Placeholder 3" descr="cholesterol_sulfate.png"/>
          <p:cNvPicPr>
            <a:picLocks noGrp="1" noChangeAspect="1"/>
          </p:cNvPicPr>
          <p:nvPr>
            <p:ph idx="1"/>
          </p:nvPr>
        </p:nvPicPr>
        <p:blipFill>
          <a:blip r:embed="rId3"/>
          <a:srcRect l="-36118" r="-36118"/>
          <a:stretch>
            <a:fillRect/>
          </a:stretch>
        </p:blipFill>
        <p:spPr>
          <a:xfrm>
            <a:off x="2150424" y="1600200"/>
            <a:ext cx="8229600" cy="4525963"/>
          </a:xfrm>
        </p:spPr>
      </p:pic>
      <p:sp>
        <p:nvSpPr>
          <p:cNvPr id="5" name="Freeform 4"/>
          <p:cNvSpPr/>
          <p:nvPr/>
        </p:nvSpPr>
        <p:spPr>
          <a:xfrm>
            <a:off x="3661094" y="4989011"/>
            <a:ext cx="2023600" cy="1635287"/>
          </a:xfrm>
          <a:custGeom>
            <a:avLst/>
            <a:gdLst>
              <a:gd name="connsiteX0" fmla="*/ 1179383 w 2023600"/>
              <a:gd name="connsiteY0" fmla="*/ 0 h 1635287"/>
              <a:gd name="connsiteX1" fmla="*/ 15120 w 2023600"/>
              <a:gd name="connsiteY1" fmla="*/ 408192 h 1635287"/>
              <a:gd name="connsiteX2" fmla="*/ 1088661 w 2023600"/>
              <a:gd name="connsiteY2" fmla="*/ 1542058 h 1635287"/>
              <a:gd name="connsiteX3" fmla="*/ 1890037 w 2023600"/>
              <a:gd name="connsiteY3" fmla="*/ 967565 h 1635287"/>
              <a:gd name="connsiteX4" fmla="*/ 1890037 w 2023600"/>
              <a:gd name="connsiteY4" fmla="*/ 408192 h 1635287"/>
              <a:gd name="connsiteX5" fmla="*/ 1179383 w 2023600"/>
              <a:gd name="connsiteY5" fmla="*/ 0 h 16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600" h="1635287">
                <a:moveTo>
                  <a:pt x="1179383" y="0"/>
                </a:moveTo>
                <a:cubicBezTo>
                  <a:pt x="866897" y="0"/>
                  <a:pt x="30240" y="151182"/>
                  <a:pt x="15120" y="408192"/>
                </a:cubicBezTo>
                <a:cubicBezTo>
                  <a:pt x="0" y="665202"/>
                  <a:pt x="776175" y="1448829"/>
                  <a:pt x="1088661" y="1542058"/>
                </a:cubicBezTo>
                <a:cubicBezTo>
                  <a:pt x="1401147" y="1635287"/>
                  <a:pt x="1756474" y="1156543"/>
                  <a:pt x="1890037" y="967565"/>
                </a:cubicBezTo>
                <a:cubicBezTo>
                  <a:pt x="2023600" y="778587"/>
                  <a:pt x="2005959" y="574492"/>
                  <a:pt x="1890037" y="408192"/>
                </a:cubicBezTo>
                <a:cubicBezTo>
                  <a:pt x="1774115" y="241892"/>
                  <a:pt x="1491869" y="0"/>
                  <a:pt x="1179383" y="0"/>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84462" y="4399398"/>
            <a:ext cx="1276644" cy="461665"/>
          </a:xfrm>
          <a:prstGeom prst="rect">
            <a:avLst/>
          </a:prstGeom>
          <a:noFill/>
        </p:spPr>
        <p:txBody>
          <a:bodyPr wrap="none" rtlCol="0">
            <a:spAutoFit/>
          </a:bodyPr>
          <a:lstStyle/>
          <a:p>
            <a:r>
              <a:rPr lang="en-US" sz="2400" dirty="0" smtClean="0">
                <a:solidFill>
                  <a:srgbClr val="FF0000"/>
                </a:solidFill>
                <a:latin typeface="Apple Casual"/>
              </a:rPr>
              <a:t>SULFATE</a:t>
            </a:r>
            <a:endParaRPr lang="en-US" sz="2400" dirty="0">
              <a:solidFill>
                <a:srgbClr val="FF0000"/>
              </a:solidFill>
              <a:latin typeface="Apple Casual"/>
            </a:endParaRPr>
          </a:p>
        </p:txBody>
      </p:sp>
      <p:sp>
        <p:nvSpPr>
          <p:cNvPr id="7" name="TextBox 6"/>
          <p:cNvSpPr txBox="1"/>
          <p:nvPr/>
        </p:nvSpPr>
        <p:spPr>
          <a:xfrm>
            <a:off x="306937" y="1928629"/>
            <a:ext cx="3354157" cy="2554545"/>
          </a:xfrm>
          <a:prstGeom prst="rect">
            <a:avLst/>
          </a:prstGeom>
          <a:solidFill>
            <a:srgbClr val="FFFFD8"/>
          </a:solidFill>
          <a:effectLst>
            <a:outerShdw blurRad="50800" dist="38100" dir="2700000">
              <a:srgbClr val="000000">
                <a:alpha val="43000"/>
              </a:srgbClr>
            </a:outerShdw>
          </a:effectLst>
        </p:spPr>
        <p:txBody>
          <a:bodyPr wrap="square" rtlCol="0">
            <a:spAutoFit/>
          </a:bodyPr>
          <a:lstStyle/>
          <a:p>
            <a:r>
              <a:rPr lang="en-US" sz="3200" dirty="0" err="1" smtClean="0"/>
              <a:t>Sulfation</a:t>
            </a:r>
            <a:r>
              <a:rPr lang="en-US" sz="3200" dirty="0" smtClean="0"/>
              <a:t> makes cholesterol water-soluble and therefore much easier to transport</a:t>
            </a:r>
            <a:endParaRPr lang="en-US" sz="3200" dirty="0"/>
          </a:p>
        </p:txBody>
      </p:sp>
    </p:spTree>
    <p:extLst>
      <p:ext uri="{BB962C8B-B14F-4D97-AF65-F5344CB8AC3E}">
        <p14:creationId xmlns:p14="http://schemas.microsoft.com/office/powerpoint/2010/main" val="2864302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68999" cy="1143000"/>
          </a:xfrm>
        </p:spPr>
        <p:txBody>
          <a:bodyPr>
            <a:normAutofit fontScale="90000"/>
          </a:bodyPr>
          <a:lstStyle/>
          <a:p>
            <a:r>
              <a:rPr lang="en-US" b="1" dirty="0" smtClean="0"/>
              <a:t>Cholesterol sulfate </a:t>
            </a:r>
            <a:br>
              <a:rPr lang="en-US" b="1" dirty="0" smtClean="0"/>
            </a:br>
            <a:r>
              <a:rPr lang="en-US" b="1" dirty="0" smtClean="0"/>
              <a:t>provides negative charge</a:t>
            </a:r>
            <a:r>
              <a:rPr lang="en-US" b="1" dirty="0" smtClean="0">
                <a:solidFill>
                  <a:srgbClr val="FF0000"/>
                </a:solidFill>
              </a:rPr>
              <a:t>*</a:t>
            </a:r>
            <a:endParaRPr lang="en-US" b="1" dirty="0">
              <a:solidFill>
                <a:srgbClr val="FF0000"/>
              </a:solidFill>
            </a:endParaRPr>
          </a:p>
        </p:txBody>
      </p:sp>
      <p:grpSp>
        <p:nvGrpSpPr>
          <p:cNvPr id="3" name="Group 75"/>
          <p:cNvGrpSpPr/>
          <p:nvPr/>
        </p:nvGrpSpPr>
        <p:grpSpPr>
          <a:xfrm>
            <a:off x="1206484" y="1894471"/>
            <a:ext cx="6946900" cy="3118890"/>
            <a:chOff x="1206484" y="1894471"/>
            <a:chExt cx="6946900" cy="3118890"/>
          </a:xfrm>
        </p:grpSpPr>
        <p:grpSp>
          <p:nvGrpSpPr>
            <p:cNvPr id="23" name="Group 77"/>
            <p:cNvGrpSpPr/>
            <p:nvPr/>
          </p:nvGrpSpPr>
          <p:grpSpPr>
            <a:xfrm>
              <a:off x="1206484" y="1894471"/>
              <a:ext cx="6946900" cy="3065448"/>
              <a:chOff x="1206484" y="1894471"/>
              <a:chExt cx="6946900" cy="3065448"/>
            </a:xfrm>
          </p:grpSpPr>
          <p:grpSp>
            <p:nvGrpSpPr>
              <p:cNvPr id="24" name="Group 78"/>
              <p:cNvGrpSpPr/>
              <p:nvPr/>
            </p:nvGrpSpPr>
            <p:grpSpPr>
              <a:xfrm>
                <a:off x="1206484" y="1894471"/>
                <a:ext cx="6946900" cy="3065448"/>
                <a:chOff x="1739900" y="3106752"/>
                <a:chExt cx="6946900" cy="3065448"/>
              </a:xfrm>
            </p:grpSpPr>
            <p:sp>
              <p:nvSpPr>
                <p:cNvPr id="4" name="Freeform 3"/>
                <p:cNvSpPr/>
                <p:nvPr/>
              </p:nvSpPr>
              <p:spPr>
                <a:xfrm>
                  <a:off x="1739900" y="3291417"/>
                  <a:ext cx="6794500" cy="1420283"/>
                </a:xfrm>
                <a:custGeom>
                  <a:avLst/>
                  <a:gdLst>
                    <a:gd name="connsiteX0" fmla="*/ 0 w 6794500"/>
                    <a:gd name="connsiteY0" fmla="*/ 353483 h 1420283"/>
                    <a:gd name="connsiteX1" fmla="*/ 355600 w 6794500"/>
                    <a:gd name="connsiteY1" fmla="*/ 213783 h 1420283"/>
                    <a:gd name="connsiteX2" fmla="*/ 1092200 w 6794500"/>
                    <a:gd name="connsiteY2" fmla="*/ 23283 h 1420283"/>
                    <a:gd name="connsiteX3" fmla="*/ 2743200 w 6794500"/>
                    <a:gd name="connsiteY3" fmla="*/ 353483 h 1420283"/>
                    <a:gd name="connsiteX4" fmla="*/ 4572000 w 6794500"/>
                    <a:gd name="connsiteY4" fmla="*/ 1102783 h 1420283"/>
                    <a:gd name="connsiteX5" fmla="*/ 6794500 w 6794500"/>
                    <a:gd name="connsiteY5" fmla="*/ 1420283 h 142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4500" h="1420283">
                      <a:moveTo>
                        <a:pt x="0" y="353483"/>
                      </a:moveTo>
                      <a:cubicBezTo>
                        <a:pt x="86783" y="311149"/>
                        <a:pt x="173567" y="268816"/>
                        <a:pt x="355600" y="213783"/>
                      </a:cubicBezTo>
                      <a:cubicBezTo>
                        <a:pt x="537633" y="158750"/>
                        <a:pt x="694267" y="0"/>
                        <a:pt x="1092200" y="23283"/>
                      </a:cubicBezTo>
                      <a:cubicBezTo>
                        <a:pt x="1490133" y="46566"/>
                        <a:pt x="2163233" y="173566"/>
                        <a:pt x="2743200" y="353483"/>
                      </a:cubicBezTo>
                      <a:cubicBezTo>
                        <a:pt x="3323167" y="533400"/>
                        <a:pt x="3896783" y="924983"/>
                        <a:pt x="4572000" y="1102783"/>
                      </a:cubicBezTo>
                      <a:cubicBezTo>
                        <a:pt x="5247217" y="1280583"/>
                        <a:pt x="6794500" y="1420283"/>
                        <a:pt x="6794500" y="14202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1892300" y="4751917"/>
                  <a:ext cx="6794500" cy="1420283"/>
                </a:xfrm>
                <a:custGeom>
                  <a:avLst/>
                  <a:gdLst>
                    <a:gd name="connsiteX0" fmla="*/ 0 w 6794500"/>
                    <a:gd name="connsiteY0" fmla="*/ 353483 h 1420283"/>
                    <a:gd name="connsiteX1" fmla="*/ 355600 w 6794500"/>
                    <a:gd name="connsiteY1" fmla="*/ 213783 h 1420283"/>
                    <a:gd name="connsiteX2" fmla="*/ 1092200 w 6794500"/>
                    <a:gd name="connsiteY2" fmla="*/ 23283 h 1420283"/>
                    <a:gd name="connsiteX3" fmla="*/ 2743200 w 6794500"/>
                    <a:gd name="connsiteY3" fmla="*/ 353483 h 1420283"/>
                    <a:gd name="connsiteX4" fmla="*/ 4572000 w 6794500"/>
                    <a:gd name="connsiteY4" fmla="*/ 1102783 h 1420283"/>
                    <a:gd name="connsiteX5" fmla="*/ 6794500 w 6794500"/>
                    <a:gd name="connsiteY5" fmla="*/ 1420283 h 142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4500" h="1420283">
                      <a:moveTo>
                        <a:pt x="0" y="353483"/>
                      </a:moveTo>
                      <a:cubicBezTo>
                        <a:pt x="86783" y="311149"/>
                        <a:pt x="173567" y="268816"/>
                        <a:pt x="355600" y="213783"/>
                      </a:cubicBezTo>
                      <a:cubicBezTo>
                        <a:pt x="537633" y="158750"/>
                        <a:pt x="694267" y="0"/>
                        <a:pt x="1092200" y="23283"/>
                      </a:cubicBezTo>
                      <a:cubicBezTo>
                        <a:pt x="1490133" y="46566"/>
                        <a:pt x="2163233" y="173566"/>
                        <a:pt x="2743200" y="353483"/>
                      </a:cubicBezTo>
                      <a:cubicBezTo>
                        <a:pt x="3323167" y="533400"/>
                        <a:pt x="3896783" y="924983"/>
                        <a:pt x="4572000" y="1102783"/>
                      </a:cubicBezTo>
                      <a:cubicBezTo>
                        <a:pt x="5247217" y="1280583"/>
                        <a:pt x="6794500" y="1420283"/>
                        <a:pt x="6794500" y="14202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3" name="Group 22"/>
                <p:cNvGrpSpPr/>
                <p:nvPr/>
              </p:nvGrpSpPr>
              <p:grpSpPr>
                <a:xfrm>
                  <a:off x="2085965" y="3251200"/>
                  <a:ext cx="1541133" cy="1597227"/>
                  <a:chOff x="2289165" y="3276600"/>
                  <a:chExt cx="1541133" cy="1597227"/>
                </a:xfrm>
              </p:grpSpPr>
              <p:sp>
                <p:nvSpPr>
                  <p:cNvPr id="6" name="Oval 5"/>
                  <p:cNvSpPr/>
                  <p:nvPr/>
                </p:nvSpPr>
                <p:spPr>
                  <a:xfrm>
                    <a:off x="2527300" y="3670300"/>
                    <a:ext cx="1041400" cy="8763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59100" y="4350607"/>
                    <a:ext cx="294597" cy="523220"/>
                  </a:xfrm>
                  <a:prstGeom prst="rect">
                    <a:avLst/>
                  </a:prstGeom>
                  <a:noFill/>
                </p:spPr>
                <p:txBody>
                  <a:bodyPr wrap="none" rtlCol="0">
                    <a:spAutoFit/>
                  </a:bodyPr>
                  <a:lstStyle/>
                  <a:p>
                    <a:r>
                      <a:rPr lang="en-US" sz="2800" dirty="0" smtClean="0"/>
                      <a:t>-</a:t>
                    </a:r>
                    <a:endParaRPr lang="en-US" sz="2800" dirty="0"/>
                  </a:p>
                </p:txBody>
              </p:sp>
              <p:sp>
                <p:nvSpPr>
                  <p:cNvPr id="8" name="TextBox 7"/>
                  <p:cNvSpPr txBox="1"/>
                  <p:nvPr/>
                </p:nvSpPr>
                <p:spPr>
                  <a:xfrm>
                    <a:off x="3517900" y="3992487"/>
                    <a:ext cx="294597" cy="523220"/>
                  </a:xfrm>
                  <a:prstGeom prst="rect">
                    <a:avLst/>
                  </a:prstGeom>
                  <a:noFill/>
                </p:spPr>
                <p:txBody>
                  <a:bodyPr wrap="none" rtlCol="0">
                    <a:spAutoFit/>
                  </a:bodyPr>
                  <a:lstStyle/>
                  <a:p>
                    <a:r>
                      <a:rPr lang="en-US" sz="2800" dirty="0" smtClean="0"/>
                      <a:t>-</a:t>
                    </a:r>
                    <a:endParaRPr lang="en-US" sz="2800" dirty="0"/>
                  </a:p>
                </p:txBody>
              </p:sp>
              <p:sp>
                <p:nvSpPr>
                  <p:cNvPr id="9" name="TextBox 8"/>
                  <p:cNvSpPr txBox="1"/>
                  <p:nvPr/>
                </p:nvSpPr>
                <p:spPr>
                  <a:xfrm>
                    <a:off x="3253697" y="4284990"/>
                    <a:ext cx="294597" cy="523220"/>
                  </a:xfrm>
                  <a:prstGeom prst="rect">
                    <a:avLst/>
                  </a:prstGeom>
                  <a:noFill/>
                </p:spPr>
                <p:txBody>
                  <a:bodyPr wrap="none" rtlCol="0">
                    <a:spAutoFit/>
                  </a:bodyPr>
                  <a:lstStyle/>
                  <a:p>
                    <a:r>
                      <a:rPr lang="en-US" sz="2800" dirty="0" smtClean="0"/>
                      <a:t>-</a:t>
                    </a:r>
                    <a:endParaRPr lang="en-US" sz="2800" dirty="0"/>
                  </a:p>
                </p:txBody>
              </p:sp>
              <p:sp>
                <p:nvSpPr>
                  <p:cNvPr id="10" name="TextBox 9"/>
                  <p:cNvSpPr txBox="1"/>
                  <p:nvPr/>
                </p:nvSpPr>
                <p:spPr>
                  <a:xfrm>
                    <a:off x="3459501" y="3563610"/>
                    <a:ext cx="294597" cy="523220"/>
                  </a:xfrm>
                  <a:prstGeom prst="rect">
                    <a:avLst/>
                  </a:prstGeom>
                  <a:noFill/>
                </p:spPr>
                <p:txBody>
                  <a:bodyPr wrap="none" rtlCol="0">
                    <a:spAutoFit/>
                  </a:bodyPr>
                  <a:lstStyle/>
                  <a:p>
                    <a:r>
                      <a:rPr lang="en-US" sz="2800" dirty="0" smtClean="0"/>
                      <a:t>-</a:t>
                    </a:r>
                    <a:endParaRPr lang="en-US" sz="2800" dirty="0"/>
                  </a:p>
                </p:txBody>
              </p:sp>
              <p:sp>
                <p:nvSpPr>
                  <p:cNvPr id="11" name="TextBox 10"/>
                  <p:cNvSpPr txBox="1"/>
                  <p:nvPr/>
                </p:nvSpPr>
                <p:spPr>
                  <a:xfrm>
                    <a:off x="2959100" y="3276600"/>
                    <a:ext cx="294597" cy="523220"/>
                  </a:xfrm>
                  <a:prstGeom prst="rect">
                    <a:avLst/>
                  </a:prstGeom>
                  <a:noFill/>
                </p:spPr>
                <p:txBody>
                  <a:bodyPr wrap="none" rtlCol="0">
                    <a:spAutoFit/>
                  </a:bodyPr>
                  <a:lstStyle/>
                  <a:p>
                    <a:r>
                      <a:rPr lang="en-US" sz="2800" dirty="0" smtClean="0"/>
                      <a:t>-</a:t>
                    </a:r>
                    <a:endParaRPr lang="en-US" sz="2800" dirty="0"/>
                  </a:p>
                </p:txBody>
              </p:sp>
              <p:sp>
                <p:nvSpPr>
                  <p:cNvPr id="12" name="TextBox 11"/>
                  <p:cNvSpPr txBox="1"/>
                  <p:nvPr/>
                </p:nvSpPr>
                <p:spPr>
                  <a:xfrm>
                    <a:off x="2380001" y="3558520"/>
                    <a:ext cx="294597" cy="523220"/>
                  </a:xfrm>
                  <a:prstGeom prst="rect">
                    <a:avLst/>
                  </a:prstGeom>
                  <a:noFill/>
                </p:spPr>
                <p:txBody>
                  <a:bodyPr wrap="none" rtlCol="0">
                    <a:spAutoFit/>
                  </a:bodyPr>
                  <a:lstStyle/>
                  <a:p>
                    <a:r>
                      <a:rPr lang="en-US" sz="2800" dirty="0" smtClean="0"/>
                      <a:t>-</a:t>
                    </a:r>
                    <a:endParaRPr lang="en-US" sz="2800" dirty="0"/>
                  </a:p>
                </p:txBody>
              </p:sp>
              <p:sp>
                <p:nvSpPr>
                  <p:cNvPr id="13" name="TextBox 12"/>
                  <p:cNvSpPr txBox="1"/>
                  <p:nvPr/>
                </p:nvSpPr>
                <p:spPr>
                  <a:xfrm>
                    <a:off x="2441565" y="4215997"/>
                    <a:ext cx="294597" cy="523220"/>
                  </a:xfrm>
                  <a:prstGeom prst="rect">
                    <a:avLst/>
                  </a:prstGeom>
                  <a:noFill/>
                </p:spPr>
                <p:txBody>
                  <a:bodyPr wrap="none" rtlCol="0">
                    <a:spAutoFit/>
                  </a:bodyPr>
                  <a:lstStyle/>
                  <a:p>
                    <a:r>
                      <a:rPr lang="en-US" sz="2800" dirty="0" smtClean="0"/>
                      <a:t>-</a:t>
                    </a:r>
                    <a:endParaRPr lang="en-US" sz="2800" dirty="0"/>
                  </a:p>
                </p:txBody>
              </p:sp>
              <p:sp>
                <p:nvSpPr>
                  <p:cNvPr id="14" name="TextBox 13"/>
                  <p:cNvSpPr txBox="1"/>
                  <p:nvPr/>
                </p:nvSpPr>
                <p:spPr>
                  <a:xfrm>
                    <a:off x="3136900" y="3302000"/>
                    <a:ext cx="294597" cy="523220"/>
                  </a:xfrm>
                  <a:prstGeom prst="rect">
                    <a:avLst/>
                  </a:prstGeom>
                  <a:noFill/>
                </p:spPr>
                <p:txBody>
                  <a:bodyPr wrap="none" rtlCol="0">
                    <a:spAutoFit/>
                  </a:bodyPr>
                  <a:lstStyle/>
                  <a:p>
                    <a:r>
                      <a:rPr lang="en-US" sz="2800" dirty="0" smtClean="0"/>
                      <a:t>-</a:t>
                    </a:r>
                    <a:endParaRPr lang="en-US" sz="2800" dirty="0"/>
                  </a:p>
                </p:txBody>
              </p:sp>
              <p:sp>
                <p:nvSpPr>
                  <p:cNvPr id="15" name="TextBox 14"/>
                  <p:cNvSpPr txBox="1"/>
                  <p:nvPr/>
                </p:nvSpPr>
                <p:spPr>
                  <a:xfrm>
                    <a:off x="3289300" y="3403600"/>
                    <a:ext cx="294597" cy="523220"/>
                  </a:xfrm>
                  <a:prstGeom prst="rect">
                    <a:avLst/>
                  </a:prstGeom>
                  <a:noFill/>
                </p:spPr>
                <p:txBody>
                  <a:bodyPr wrap="none" rtlCol="0">
                    <a:spAutoFit/>
                  </a:bodyPr>
                  <a:lstStyle/>
                  <a:p>
                    <a:r>
                      <a:rPr lang="en-US" sz="2800" dirty="0" smtClean="0"/>
                      <a:t>-</a:t>
                    </a:r>
                    <a:endParaRPr lang="en-US" sz="2800" dirty="0"/>
                  </a:p>
                </p:txBody>
              </p:sp>
              <p:sp>
                <p:nvSpPr>
                  <p:cNvPr id="16" name="TextBox 15"/>
                  <p:cNvSpPr txBox="1"/>
                  <p:nvPr/>
                </p:nvSpPr>
                <p:spPr>
                  <a:xfrm>
                    <a:off x="3390900" y="4182987"/>
                    <a:ext cx="294597" cy="523220"/>
                  </a:xfrm>
                  <a:prstGeom prst="rect">
                    <a:avLst/>
                  </a:prstGeom>
                  <a:noFill/>
                </p:spPr>
                <p:txBody>
                  <a:bodyPr wrap="none" rtlCol="0">
                    <a:spAutoFit/>
                  </a:bodyPr>
                  <a:lstStyle/>
                  <a:p>
                    <a:r>
                      <a:rPr lang="en-US" sz="2800" dirty="0" smtClean="0"/>
                      <a:t>-</a:t>
                    </a:r>
                    <a:endParaRPr lang="en-US" sz="2800" dirty="0"/>
                  </a:p>
                </p:txBody>
              </p:sp>
              <p:sp>
                <p:nvSpPr>
                  <p:cNvPr id="17" name="TextBox 16"/>
                  <p:cNvSpPr txBox="1"/>
                  <p:nvPr/>
                </p:nvSpPr>
                <p:spPr>
                  <a:xfrm>
                    <a:off x="2527299" y="3380317"/>
                    <a:ext cx="294597" cy="523220"/>
                  </a:xfrm>
                  <a:prstGeom prst="rect">
                    <a:avLst/>
                  </a:prstGeom>
                  <a:noFill/>
                </p:spPr>
                <p:txBody>
                  <a:bodyPr wrap="none" rtlCol="0">
                    <a:spAutoFit/>
                  </a:bodyPr>
                  <a:lstStyle/>
                  <a:p>
                    <a:r>
                      <a:rPr lang="en-US" sz="2800" dirty="0" smtClean="0"/>
                      <a:t>-</a:t>
                    </a:r>
                    <a:endParaRPr lang="en-US" sz="2800" dirty="0"/>
                  </a:p>
                </p:txBody>
              </p:sp>
              <p:sp>
                <p:nvSpPr>
                  <p:cNvPr id="18" name="TextBox 17"/>
                  <p:cNvSpPr txBox="1"/>
                  <p:nvPr/>
                </p:nvSpPr>
                <p:spPr>
                  <a:xfrm>
                    <a:off x="2289165" y="3873097"/>
                    <a:ext cx="294597" cy="523220"/>
                  </a:xfrm>
                  <a:prstGeom prst="rect">
                    <a:avLst/>
                  </a:prstGeom>
                  <a:noFill/>
                </p:spPr>
                <p:txBody>
                  <a:bodyPr wrap="none" rtlCol="0">
                    <a:spAutoFit/>
                  </a:bodyPr>
                  <a:lstStyle/>
                  <a:p>
                    <a:r>
                      <a:rPr lang="en-US" sz="2800" dirty="0" smtClean="0"/>
                      <a:t>-</a:t>
                    </a:r>
                    <a:endParaRPr lang="en-US" sz="2800" dirty="0"/>
                  </a:p>
                </p:txBody>
              </p:sp>
              <p:sp>
                <p:nvSpPr>
                  <p:cNvPr id="19" name="TextBox 18"/>
                  <p:cNvSpPr txBox="1"/>
                  <p:nvPr/>
                </p:nvSpPr>
                <p:spPr>
                  <a:xfrm>
                    <a:off x="2352665" y="4063597"/>
                    <a:ext cx="294597" cy="523220"/>
                  </a:xfrm>
                  <a:prstGeom prst="rect">
                    <a:avLst/>
                  </a:prstGeom>
                  <a:noFill/>
                </p:spPr>
                <p:txBody>
                  <a:bodyPr wrap="none" rtlCol="0">
                    <a:spAutoFit/>
                  </a:bodyPr>
                  <a:lstStyle/>
                  <a:p>
                    <a:r>
                      <a:rPr lang="en-US" sz="2800" dirty="0" smtClean="0"/>
                      <a:t>-</a:t>
                    </a:r>
                    <a:endParaRPr lang="en-US" sz="2800" dirty="0"/>
                  </a:p>
                </p:txBody>
              </p:sp>
              <p:sp>
                <p:nvSpPr>
                  <p:cNvPr id="20" name="TextBox 19"/>
                  <p:cNvSpPr txBox="1"/>
                  <p:nvPr/>
                </p:nvSpPr>
                <p:spPr>
                  <a:xfrm>
                    <a:off x="2720965" y="4342997"/>
                    <a:ext cx="294597" cy="523220"/>
                  </a:xfrm>
                  <a:prstGeom prst="rect">
                    <a:avLst/>
                  </a:prstGeom>
                  <a:noFill/>
                </p:spPr>
                <p:txBody>
                  <a:bodyPr wrap="none" rtlCol="0">
                    <a:spAutoFit/>
                  </a:bodyPr>
                  <a:lstStyle/>
                  <a:p>
                    <a:r>
                      <a:rPr lang="en-US" sz="2800" dirty="0" smtClean="0"/>
                      <a:t>-</a:t>
                    </a:r>
                    <a:endParaRPr lang="en-US" sz="2800" dirty="0"/>
                  </a:p>
                </p:txBody>
              </p:sp>
              <p:sp>
                <p:nvSpPr>
                  <p:cNvPr id="21" name="TextBox 20"/>
                  <p:cNvSpPr txBox="1"/>
                  <p:nvPr/>
                </p:nvSpPr>
                <p:spPr>
                  <a:xfrm>
                    <a:off x="2717799" y="3316817"/>
                    <a:ext cx="294597" cy="523220"/>
                  </a:xfrm>
                  <a:prstGeom prst="rect">
                    <a:avLst/>
                  </a:prstGeom>
                  <a:noFill/>
                </p:spPr>
                <p:txBody>
                  <a:bodyPr wrap="none" rtlCol="0">
                    <a:spAutoFit/>
                  </a:bodyPr>
                  <a:lstStyle/>
                  <a:p>
                    <a:r>
                      <a:rPr lang="en-US" sz="2800" dirty="0" smtClean="0"/>
                      <a:t>-</a:t>
                    </a:r>
                    <a:endParaRPr lang="en-US" sz="2800" dirty="0"/>
                  </a:p>
                </p:txBody>
              </p:sp>
              <p:sp>
                <p:nvSpPr>
                  <p:cNvPr id="22" name="TextBox 21"/>
                  <p:cNvSpPr txBox="1"/>
                  <p:nvPr/>
                </p:nvSpPr>
                <p:spPr>
                  <a:xfrm>
                    <a:off x="3535701" y="3830310"/>
                    <a:ext cx="294597" cy="523220"/>
                  </a:xfrm>
                  <a:prstGeom prst="rect">
                    <a:avLst/>
                  </a:prstGeom>
                  <a:noFill/>
                </p:spPr>
                <p:txBody>
                  <a:bodyPr wrap="none" rtlCol="0">
                    <a:spAutoFit/>
                  </a:bodyPr>
                  <a:lstStyle/>
                  <a:p>
                    <a:r>
                      <a:rPr lang="en-US" sz="2800" dirty="0" smtClean="0"/>
                      <a:t>-</a:t>
                    </a:r>
                    <a:endParaRPr lang="en-US" sz="2800" dirty="0"/>
                  </a:p>
                </p:txBody>
              </p:sp>
            </p:grpSp>
            <p:sp>
              <p:nvSpPr>
                <p:cNvPr id="25" name="Oval 24"/>
                <p:cNvSpPr/>
                <p:nvPr/>
              </p:nvSpPr>
              <p:spPr>
                <a:xfrm>
                  <a:off x="4889500" y="4295120"/>
                  <a:ext cx="1041400" cy="8763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5321300" y="4975427"/>
                  <a:ext cx="294597" cy="523220"/>
                </a:xfrm>
                <a:prstGeom prst="rect">
                  <a:avLst/>
                </a:prstGeom>
                <a:noFill/>
              </p:spPr>
              <p:txBody>
                <a:bodyPr wrap="none" rtlCol="0">
                  <a:spAutoFit/>
                </a:bodyPr>
                <a:lstStyle/>
                <a:p>
                  <a:r>
                    <a:rPr lang="en-US" sz="2800" dirty="0" smtClean="0"/>
                    <a:t>-</a:t>
                  </a:r>
                  <a:endParaRPr lang="en-US" sz="2800" dirty="0"/>
                </a:p>
              </p:txBody>
            </p:sp>
            <p:sp>
              <p:nvSpPr>
                <p:cNvPr id="27" name="TextBox 26"/>
                <p:cNvSpPr txBox="1"/>
                <p:nvPr/>
              </p:nvSpPr>
              <p:spPr>
                <a:xfrm>
                  <a:off x="5880100" y="4617307"/>
                  <a:ext cx="294597" cy="523220"/>
                </a:xfrm>
                <a:prstGeom prst="rect">
                  <a:avLst/>
                </a:prstGeom>
                <a:noFill/>
              </p:spPr>
              <p:txBody>
                <a:bodyPr wrap="none" rtlCol="0">
                  <a:spAutoFit/>
                </a:bodyPr>
                <a:lstStyle/>
                <a:p>
                  <a:r>
                    <a:rPr lang="en-US" sz="2800" dirty="0" smtClean="0"/>
                    <a:t>-</a:t>
                  </a:r>
                  <a:endParaRPr lang="en-US" sz="2800" dirty="0"/>
                </a:p>
              </p:txBody>
            </p:sp>
            <p:sp>
              <p:nvSpPr>
                <p:cNvPr id="28" name="TextBox 27"/>
                <p:cNvSpPr txBox="1"/>
                <p:nvPr/>
              </p:nvSpPr>
              <p:spPr>
                <a:xfrm>
                  <a:off x="5615897" y="4909810"/>
                  <a:ext cx="294597" cy="523220"/>
                </a:xfrm>
                <a:prstGeom prst="rect">
                  <a:avLst/>
                </a:prstGeom>
                <a:noFill/>
              </p:spPr>
              <p:txBody>
                <a:bodyPr wrap="none" rtlCol="0">
                  <a:spAutoFit/>
                </a:bodyPr>
                <a:lstStyle/>
                <a:p>
                  <a:r>
                    <a:rPr lang="en-US" sz="2800" dirty="0" smtClean="0"/>
                    <a:t>-</a:t>
                  </a:r>
                  <a:endParaRPr lang="en-US" sz="2800" dirty="0"/>
                </a:p>
              </p:txBody>
            </p:sp>
            <p:sp>
              <p:nvSpPr>
                <p:cNvPr id="29" name="TextBox 28"/>
                <p:cNvSpPr txBox="1"/>
                <p:nvPr/>
              </p:nvSpPr>
              <p:spPr>
                <a:xfrm>
                  <a:off x="5821701" y="4188430"/>
                  <a:ext cx="294597" cy="523220"/>
                </a:xfrm>
                <a:prstGeom prst="rect">
                  <a:avLst/>
                </a:prstGeom>
                <a:noFill/>
              </p:spPr>
              <p:txBody>
                <a:bodyPr wrap="none" rtlCol="0">
                  <a:spAutoFit/>
                </a:bodyPr>
                <a:lstStyle/>
                <a:p>
                  <a:r>
                    <a:rPr lang="en-US" sz="2800" dirty="0" smtClean="0"/>
                    <a:t>-</a:t>
                  </a:r>
                  <a:endParaRPr lang="en-US" sz="2800" dirty="0"/>
                </a:p>
              </p:txBody>
            </p:sp>
            <p:sp>
              <p:nvSpPr>
                <p:cNvPr id="30" name="TextBox 29"/>
                <p:cNvSpPr txBox="1"/>
                <p:nvPr/>
              </p:nvSpPr>
              <p:spPr>
                <a:xfrm>
                  <a:off x="5321300" y="3901420"/>
                  <a:ext cx="294597" cy="523220"/>
                </a:xfrm>
                <a:prstGeom prst="rect">
                  <a:avLst/>
                </a:prstGeom>
                <a:noFill/>
              </p:spPr>
              <p:txBody>
                <a:bodyPr wrap="none" rtlCol="0">
                  <a:spAutoFit/>
                </a:bodyPr>
                <a:lstStyle/>
                <a:p>
                  <a:r>
                    <a:rPr lang="en-US" sz="2800" dirty="0" smtClean="0"/>
                    <a:t>-</a:t>
                  </a:r>
                  <a:endParaRPr lang="en-US" sz="2800" dirty="0"/>
                </a:p>
              </p:txBody>
            </p:sp>
            <p:sp>
              <p:nvSpPr>
                <p:cNvPr id="31" name="TextBox 30"/>
                <p:cNvSpPr txBox="1"/>
                <p:nvPr/>
              </p:nvSpPr>
              <p:spPr>
                <a:xfrm>
                  <a:off x="4742201" y="4183340"/>
                  <a:ext cx="294597" cy="523220"/>
                </a:xfrm>
                <a:prstGeom prst="rect">
                  <a:avLst/>
                </a:prstGeom>
                <a:noFill/>
              </p:spPr>
              <p:txBody>
                <a:bodyPr wrap="none" rtlCol="0">
                  <a:spAutoFit/>
                </a:bodyPr>
                <a:lstStyle/>
                <a:p>
                  <a:r>
                    <a:rPr lang="en-US" sz="2800" dirty="0" smtClean="0"/>
                    <a:t>-</a:t>
                  </a:r>
                  <a:endParaRPr lang="en-US" sz="2800" dirty="0"/>
                </a:p>
              </p:txBody>
            </p:sp>
            <p:sp>
              <p:nvSpPr>
                <p:cNvPr id="32" name="TextBox 31"/>
                <p:cNvSpPr txBox="1"/>
                <p:nvPr/>
              </p:nvSpPr>
              <p:spPr>
                <a:xfrm>
                  <a:off x="4803765" y="4840817"/>
                  <a:ext cx="294597" cy="523220"/>
                </a:xfrm>
                <a:prstGeom prst="rect">
                  <a:avLst/>
                </a:prstGeom>
                <a:noFill/>
              </p:spPr>
              <p:txBody>
                <a:bodyPr wrap="none" rtlCol="0">
                  <a:spAutoFit/>
                </a:bodyPr>
                <a:lstStyle/>
                <a:p>
                  <a:r>
                    <a:rPr lang="en-US" sz="2800" dirty="0" smtClean="0"/>
                    <a:t>-</a:t>
                  </a:r>
                  <a:endParaRPr lang="en-US" sz="2800" dirty="0"/>
                </a:p>
              </p:txBody>
            </p:sp>
            <p:sp>
              <p:nvSpPr>
                <p:cNvPr id="34" name="TextBox 33"/>
                <p:cNvSpPr txBox="1"/>
                <p:nvPr/>
              </p:nvSpPr>
              <p:spPr>
                <a:xfrm>
                  <a:off x="5651500" y="4028420"/>
                  <a:ext cx="294597" cy="523220"/>
                </a:xfrm>
                <a:prstGeom prst="rect">
                  <a:avLst/>
                </a:prstGeom>
                <a:noFill/>
              </p:spPr>
              <p:txBody>
                <a:bodyPr wrap="none" rtlCol="0">
                  <a:spAutoFit/>
                </a:bodyPr>
                <a:lstStyle/>
                <a:p>
                  <a:r>
                    <a:rPr lang="en-US" sz="2800" dirty="0" smtClean="0"/>
                    <a:t>-</a:t>
                  </a:r>
                  <a:endParaRPr lang="en-US" sz="2800" dirty="0"/>
                </a:p>
              </p:txBody>
            </p:sp>
            <p:sp>
              <p:nvSpPr>
                <p:cNvPr id="37" name="TextBox 36"/>
                <p:cNvSpPr txBox="1"/>
                <p:nvPr/>
              </p:nvSpPr>
              <p:spPr>
                <a:xfrm>
                  <a:off x="4651365" y="4497917"/>
                  <a:ext cx="294597" cy="523220"/>
                </a:xfrm>
                <a:prstGeom prst="rect">
                  <a:avLst/>
                </a:prstGeom>
                <a:noFill/>
              </p:spPr>
              <p:txBody>
                <a:bodyPr wrap="none" rtlCol="0">
                  <a:spAutoFit/>
                </a:bodyPr>
                <a:lstStyle/>
                <a:p>
                  <a:r>
                    <a:rPr lang="en-US" sz="2800" dirty="0" smtClean="0"/>
                    <a:t>-</a:t>
                  </a:r>
                  <a:endParaRPr lang="en-US" sz="2800" dirty="0"/>
                </a:p>
              </p:txBody>
            </p:sp>
            <p:sp>
              <p:nvSpPr>
                <p:cNvPr id="39" name="TextBox 38"/>
                <p:cNvSpPr txBox="1"/>
                <p:nvPr/>
              </p:nvSpPr>
              <p:spPr>
                <a:xfrm>
                  <a:off x="5083165" y="4967817"/>
                  <a:ext cx="294597" cy="523220"/>
                </a:xfrm>
                <a:prstGeom prst="rect">
                  <a:avLst/>
                </a:prstGeom>
                <a:noFill/>
              </p:spPr>
              <p:txBody>
                <a:bodyPr wrap="none" rtlCol="0">
                  <a:spAutoFit/>
                </a:bodyPr>
                <a:lstStyle/>
                <a:p>
                  <a:r>
                    <a:rPr lang="en-US" sz="2800" dirty="0" smtClean="0"/>
                    <a:t>-</a:t>
                  </a:r>
                  <a:endParaRPr lang="en-US" sz="2800" dirty="0"/>
                </a:p>
              </p:txBody>
            </p:sp>
            <p:sp>
              <p:nvSpPr>
                <p:cNvPr id="40" name="TextBox 39"/>
                <p:cNvSpPr txBox="1"/>
                <p:nvPr/>
              </p:nvSpPr>
              <p:spPr>
                <a:xfrm>
                  <a:off x="5079999" y="3941637"/>
                  <a:ext cx="294597" cy="523220"/>
                </a:xfrm>
                <a:prstGeom prst="rect">
                  <a:avLst/>
                </a:prstGeom>
                <a:noFill/>
              </p:spPr>
              <p:txBody>
                <a:bodyPr wrap="none" rtlCol="0">
                  <a:spAutoFit/>
                </a:bodyPr>
                <a:lstStyle/>
                <a:p>
                  <a:r>
                    <a:rPr lang="en-US" sz="2800" dirty="0" smtClean="0"/>
                    <a:t>-</a:t>
                  </a:r>
                  <a:endParaRPr lang="en-US" sz="2800" dirty="0"/>
                </a:p>
              </p:txBody>
            </p:sp>
            <p:sp>
              <p:nvSpPr>
                <p:cNvPr id="43" name="Oval 42"/>
                <p:cNvSpPr/>
                <p:nvPr/>
              </p:nvSpPr>
              <p:spPr>
                <a:xfrm>
                  <a:off x="7180602" y="4856087"/>
                  <a:ext cx="1041400" cy="8763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8171202" y="5178274"/>
                  <a:ext cx="294597" cy="523220"/>
                </a:xfrm>
                <a:prstGeom prst="rect">
                  <a:avLst/>
                </a:prstGeom>
                <a:noFill/>
              </p:spPr>
              <p:txBody>
                <a:bodyPr wrap="none" rtlCol="0">
                  <a:spAutoFit/>
                </a:bodyPr>
                <a:lstStyle/>
                <a:p>
                  <a:r>
                    <a:rPr lang="en-US" sz="2800" dirty="0" smtClean="0"/>
                    <a:t>-</a:t>
                  </a:r>
                  <a:endParaRPr lang="en-US" sz="2800" dirty="0"/>
                </a:p>
              </p:txBody>
            </p:sp>
            <p:sp>
              <p:nvSpPr>
                <p:cNvPr id="46" name="TextBox 45"/>
                <p:cNvSpPr txBox="1"/>
                <p:nvPr/>
              </p:nvSpPr>
              <p:spPr>
                <a:xfrm>
                  <a:off x="7906999" y="5470777"/>
                  <a:ext cx="294597" cy="523220"/>
                </a:xfrm>
                <a:prstGeom prst="rect">
                  <a:avLst/>
                </a:prstGeom>
                <a:noFill/>
              </p:spPr>
              <p:txBody>
                <a:bodyPr wrap="none" rtlCol="0">
                  <a:spAutoFit/>
                </a:bodyPr>
                <a:lstStyle/>
                <a:p>
                  <a:r>
                    <a:rPr lang="en-US" sz="2800" dirty="0" smtClean="0"/>
                    <a:t>-</a:t>
                  </a:r>
                  <a:endParaRPr lang="en-US" sz="2800" dirty="0"/>
                </a:p>
              </p:txBody>
            </p:sp>
            <p:sp>
              <p:nvSpPr>
                <p:cNvPr id="47" name="TextBox 46"/>
                <p:cNvSpPr txBox="1"/>
                <p:nvPr/>
              </p:nvSpPr>
              <p:spPr>
                <a:xfrm>
                  <a:off x="8112803" y="4749397"/>
                  <a:ext cx="294597" cy="523220"/>
                </a:xfrm>
                <a:prstGeom prst="rect">
                  <a:avLst/>
                </a:prstGeom>
                <a:noFill/>
              </p:spPr>
              <p:txBody>
                <a:bodyPr wrap="none" rtlCol="0">
                  <a:spAutoFit/>
                </a:bodyPr>
                <a:lstStyle/>
                <a:p>
                  <a:r>
                    <a:rPr lang="en-US" sz="2800" dirty="0" smtClean="0"/>
                    <a:t>-</a:t>
                  </a:r>
                  <a:endParaRPr lang="en-US" sz="2800" dirty="0"/>
                </a:p>
              </p:txBody>
            </p:sp>
            <p:sp>
              <p:nvSpPr>
                <p:cNvPr id="48" name="TextBox 47"/>
                <p:cNvSpPr txBox="1"/>
                <p:nvPr/>
              </p:nvSpPr>
              <p:spPr>
                <a:xfrm>
                  <a:off x="7612402" y="4462387"/>
                  <a:ext cx="294597" cy="523220"/>
                </a:xfrm>
                <a:prstGeom prst="rect">
                  <a:avLst/>
                </a:prstGeom>
                <a:noFill/>
              </p:spPr>
              <p:txBody>
                <a:bodyPr wrap="none" rtlCol="0">
                  <a:spAutoFit/>
                </a:bodyPr>
                <a:lstStyle/>
                <a:p>
                  <a:r>
                    <a:rPr lang="en-US" sz="2800" dirty="0" smtClean="0"/>
                    <a:t>-</a:t>
                  </a:r>
                  <a:endParaRPr lang="en-US" sz="2800" dirty="0"/>
                </a:p>
              </p:txBody>
            </p:sp>
            <p:sp>
              <p:nvSpPr>
                <p:cNvPr id="50" name="TextBox 49"/>
                <p:cNvSpPr txBox="1"/>
                <p:nvPr/>
              </p:nvSpPr>
              <p:spPr>
                <a:xfrm>
                  <a:off x="6931703" y="4985607"/>
                  <a:ext cx="294597" cy="523220"/>
                </a:xfrm>
                <a:prstGeom prst="rect">
                  <a:avLst/>
                </a:prstGeom>
                <a:noFill/>
              </p:spPr>
              <p:txBody>
                <a:bodyPr wrap="none" rtlCol="0">
                  <a:spAutoFit/>
                </a:bodyPr>
                <a:lstStyle/>
                <a:p>
                  <a:r>
                    <a:rPr lang="en-US" sz="2800" dirty="0" smtClean="0"/>
                    <a:t>-</a:t>
                  </a:r>
                  <a:endParaRPr lang="en-US" sz="2800" dirty="0"/>
                </a:p>
              </p:txBody>
            </p:sp>
            <p:sp>
              <p:nvSpPr>
                <p:cNvPr id="54" name="TextBox 53"/>
                <p:cNvSpPr txBox="1"/>
                <p:nvPr/>
              </p:nvSpPr>
              <p:spPr>
                <a:xfrm>
                  <a:off x="7180601" y="4566104"/>
                  <a:ext cx="294597" cy="523220"/>
                </a:xfrm>
                <a:prstGeom prst="rect">
                  <a:avLst/>
                </a:prstGeom>
                <a:noFill/>
              </p:spPr>
              <p:txBody>
                <a:bodyPr wrap="none" rtlCol="0">
                  <a:spAutoFit/>
                </a:bodyPr>
                <a:lstStyle/>
                <a:p>
                  <a:r>
                    <a:rPr lang="en-US" sz="2800" dirty="0" smtClean="0"/>
                    <a:t>-</a:t>
                  </a:r>
                  <a:endParaRPr lang="en-US" sz="2800" dirty="0"/>
                </a:p>
              </p:txBody>
            </p:sp>
            <p:sp>
              <p:nvSpPr>
                <p:cNvPr id="57" name="TextBox 56"/>
                <p:cNvSpPr txBox="1"/>
                <p:nvPr/>
              </p:nvSpPr>
              <p:spPr>
                <a:xfrm>
                  <a:off x="7374267" y="5528784"/>
                  <a:ext cx="294597" cy="523220"/>
                </a:xfrm>
                <a:prstGeom prst="rect">
                  <a:avLst/>
                </a:prstGeom>
                <a:noFill/>
              </p:spPr>
              <p:txBody>
                <a:bodyPr wrap="none" rtlCol="0">
                  <a:spAutoFit/>
                </a:bodyPr>
                <a:lstStyle/>
                <a:p>
                  <a:r>
                    <a:rPr lang="en-US" sz="2800" dirty="0" smtClean="0"/>
                    <a:t>-</a:t>
                  </a:r>
                  <a:endParaRPr lang="en-US" sz="2800" dirty="0"/>
                </a:p>
              </p:txBody>
            </p:sp>
            <p:cxnSp>
              <p:nvCxnSpPr>
                <p:cNvPr id="67" name="Straight Arrow Connector 66"/>
                <p:cNvCxnSpPr/>
                <p:nvPr/>
              </p:nvCxnSpPr>
              <p:spPr>
                <a:xfrm rot="10800000" flipH="1">
                  <a:off x="2933699" y="3106752"/>
                  <a:ext cx="179455" cy="431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rot="10800000" flipH="1">
                  <a:off x="5615897" y="3917925"/>
                  <a:ext cx="193028" cy="2870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10800000" flipH="1">
                  <a:off x="7810485" y="4462387"/>
                  <a:ext cx="193028" cy="2870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6200000" flipH="1">
                  <a:off x="2656076" y="4813642"/>
                  <a:ext cx="319615" cy="119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rot="16200000" flipH="1">
                  <a:off x="5231006" y="5430902"/>
                  <a:ext cx="319615" cy="119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rot="16200000" flipH="1">
                  <a:off x="7392260" y="5952410"/>
                  <a:ext cx="319615" cy="119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7470097" y="3336148"/>
                <a:ext cx="278892" cy="461665"/>
              </a:xfrm>
              <a:prstGeom prst="rect">
                <a:avLst/>
              </a:prstGeom>
              <a:noFill/>
            </p:spPr>
            <p:txBody>
              <a:bodyPr wrap="none" rtlCol="0">
                <a:spAutoFit/>
              </a:bodyPr>
              <a:lstStyle/>
              <a:p>
                <a:r>
                  <a:rPr lang="en-US" sz="2400" dirty="0" smtClean="0"/>
                  <a:t>-</a:t>
                </a:r>
                <a:endParaRPr lang="en-US" dirty="0"/>
              </a:p>
            </p:txBody>
          </p:sp>
          <p:sp>
            <p:nvSpPr>
              <p:cNvPr id="66" name="TextBox 65"/>
              <p:cNvSpPr txBox="1"/>
              <p:nvPr/>
            </p:nvSpPr>
            <p:spPr>
              <a:xfrm>
                <a:off x="4208785" y="2435023"/>
                <a:ext cx="278892" cy="461665"/>
              </a:xfrm>
              <a:prstGeom prst="rect">
                <a:avLst/>
              </a:prstGeom>
              <a:noFill/>
            </p:spPr>
            <p:txBody>
              <a:bodyPr wrap="none" rtlCol="0">
                <a:spAutoFit/>
              </a:bodyPr>
              <a:lstStyle/>
              <a:p>
                <a:r>
                  <a:rPr lang="en-US" sz="2400" dirty="0" smtClean="0"/>
                  <a:t>-</a:t>
                </a:r>
                <a:endParaRPr lang="en-US" dirty="0"/>
              </a:p>
            </p:txBody>
          </p:sp>
          <p:sp>
            <p:nvSpPr>
              <p:cNvPr id="71" name="TextBox 70"/>
              <p:cNvSpPr txBox="1"/>
              <p:nvPr/>
            </p:nvSpPr>
            <p:spPr>
              <a:xfrm>
                <a:off x="3003336" y="3266930"/>
                <a:ext cx="278892" cy="461665"/>
              </a:xfrm>
              <a:prstGeom prst="rect">
                <a:avLst/>
              </a:prstGeom>
              <a:noFill/>
            </p:spPr>
            <p:txBody>
              <a:bodyPr wrap="none" rtlCol="0">
                <a:spAutoFit/>
              </a:bodyPr>
              <a:lstStyle/>
              <a:p>
                <a:r>
                  <a:rPr lang="en-US" sz="2400" dirty="0" smtClean="0"/>
                  <a:t>-</a:t>
                </a:r>
                <a:endParaRPr lang="en-US" dirty="0"/>
              </a:p>
            </p:txBody>
          </p:sp>
        </p:grpSp>
        <p:sp>
          <p:nvSpPr>
            <p:cNvPr id="77" name="TextBox 76"/>
            <p:cNvSpPr txBox="1"/>
            <p:nvPr/>
          </p:nvSpPr>
          <p:spPr>
            <a:xfrm>
              <a:off x="2781284" y="3268536"/>
              <a:ext cx="278892" cy="461665"/>
            </a:xfrm>
            <a:prstGeom prst="rect">
              <a:avLst/>
            </a:prstGeom>
            <a:noFill/>
          </p:spPr>
          <p:txBody>
            <a:bodyPr wrap="none" rtlCol="0">
              <a:spAutoFit/>
            </a:bodyPr>
            <a:lstStyle/>
            <a:p>
              <a:r>
                <a:rPr lang="en-US" sz="2400" dirty="0" smtClean="0"/>
                <a:t>-</a:t>
              </a:r>
              <a:endParaRPr lang="en-US" dirty="0"/>
            </a:p>
          </p:txBody>
        </p:sp>
        <p:sp>
          <p:nvSpPr>
            <p:cNvPr id="78" name="TextBox 77"/>
            <p:cNvSpPr txBox="1"/>
            <p:nvPr/>
          </p:nvSpPr>
          <p:spPr>
            <a:xfrm>
              <a:off x="3250422" y="3339359"/>
              <a:ext cx="278892" cy="461665"/>
            </a:xfrm>
            <a:prstGeom prst="rect">
              <a:avLst/>
            </a:prstGeom>
            <a:noFill/>
          </p:spPr>
          <p:txBody>
            <a:bodyPr wrap="none" rtlCol="0">
              <a:spAutoFit/>
            </a:bodyPr>
            <a:lstStyle/>
            <a:p>
              <a:r>
                <a:rPr lang="en-US" sz="2400" dirty="0" smtClean="0"/>
                <a:t>-</a:t>
              </a:r>
              <a:endParaRPr lang="en-US" dirty="0"/>
            </a:p>
          </p:txBody>
        </p:sp>
        <p:sp>
          <p:nvSpPr>
            <p:cNvPr id="79" name="TextBox 78"/>
            <p:cNvSpPr txBox="1"/>
            <p:nvPr/>
          </p:nvSpPr>
          <p:spPr>
            <a:xfrm>
              <a:off x="3110976" y="2130441"/>
              <a:ext cx="278892" cy="461665"/>
            </a:xfrm>
            <a:prstGeom prst="rect">
              <a:avLst/>
            </a:prstGeom>
            <a:noFill/>
          </p:spPr>
          <p:txBody>
            <a:bodyPr wrap="none" rtlCol="0">
              <a:spAutoFit/>
            </a:bodyPr>
            <a:lstStyle/>
            <a:p>
              <a:r>
                <a:rPr lang="en-US" sz="2400" dirty="0" smtClean="0"/>
                <a:t>-</a:t>
              </a:r>
              <a:endParaRPr lang="en-US" dirty="0"/>
            </a:p>
          </p:txBody>
        </p:sp>
        <p:sp>
          <p:nvSpPr>
            <p:cNvPr id="80" name="TextBox 79"/>
            <p:cNvSpPr txBox="1"/>
            <p:nvPr/>
          </p:nvSpPr>
          <p:spPr>
            <a:xfrm>
              <a:off x="3723357" y="3466581"/>
              <a:ext cx="278892" cy="461665"/>
            </a:xfrm>
            <a:prstGeom prst="rect">
              <a:avLst/>
            </a:prstGeom>
            <a:noFill/>
          </p:spPr>
          <p:txBody>
            <a:bodyPr wrap="none" rtlCol="0">
              <a:spAutoFit/>
            </a:bodyPr>
            <a:lstStyle/>
            <a:p>
              <a:r>
                <a:rPr lang="en-US" sz="2400" dirty="0" smtClean="0"/>
                <a:t>-</a:t>
              </a:r>
              <a:endParaRPr lang="en-US" dirty="0"/>
            </a:p>
          </p:txBody>
        </p:sp>
        <p:sp>
          <p:nvSpPr>
            <p:cNvPr id="81" name="TextBox 80"/>
            <p:cNvSpPr txBox="1"/>
            <p:nvPr/>
          </p:nvSpPr>
          <p:spPr>
            <a:xfrm>
              <a:off x="1616049" y="3396043"/>
              <a:ext cx="278892" cy="461665"/>
            </a:xfrm>
            <a:prstGeom prst="rect">
              <a:avLst/>
            </a:prstGeom>
            <a:noFill/>
          </p:spPr>
          <p:txBody>
            <a:bodyPr wrap="none" rtlCol="0">
              <a:spAutoFit/>
            </a:bodyPr>
            <a:lstStyle/>
            <a:p>
              <a:r>
                <a:rPr lang="en-US" sz="2400" dirty="0" smtClean="0"/>
                <a:t>-</a:t>
              </a:r>
              <a:endParaRPr lang="en-US" dirty="0"/>
            </a:p>
          </p:txBody>
        </p:sp>
        <p:sp>
          <p:nvSpPr>
            <p:cNvPr id="82" name="TextBox 81"/>
            <p:cNvSpPr txBox="1"/>
            <p:nvPr/>
          </p:nvSpPr>
          <p:spPr>
            <a:xfrm>
              <a:off x="3457419" y="3415378"/>
              <a:ext cx="278892" cy="461665"/>
            </a:xfrm>
            <a:prstGeom prst="rect">
              <a:avLst/>
            </a:prstGeom>
            <a:noFill/>
          </p:spPr>
          <p:txBody>
            <a:bodyPr wrap="none" rtlCol="0">
              <a:spAutoFit/>
            </a:bodyPr>
            <a:lstStyle/>
            <a:p>
              <a:r>
                <a:rPr lang="en-US" sz="2400" dirty="0" smtClean="0"/>
                <a:t>-</a:t>
              </a:r>
              <a:endParaRPr lang="en-US" dirty="0"/>
            </a:p>
          </p:txBody>
        </p:sp>
        <p:sp>
          <p:nvSpPr>
            <p:cNvPr id="83" name="TextBox 82"/>
            <p:cNvSpPr txBox="1"/>
            <p:nvPr/>
          </p:nvSpPr>
          <p:spPr>
            <a:xfrm>
              <a:off x="3839057" y="2267691"/>
              <a:ext cx="278892" cy="461665"/>
            </a:xfrm>
            <a:prstGeom prst="rect">
              <a:avLst/>
            </a:prstGeom>
            <a:noFill/>
          </p:spPr>
          <p:txBody>
            <a:bodyPr wrap="none" rtlCol="0">
              <a:spAutoFit/>
            </a:bodyPr>
            <a:lstStyle/>
            <a:p>
              <a:r>
                <a:rPr lang="en-US" sz="2400" dirty="0" smtClean="0"/>
                <a:t>-</a:t>
              </a:r>
              <a:endParaRPr lang="en-US" dirty="0"/>
            </a:p>
          </p:txBody>
        </p:sp>
        <p:sp>
          <p:nvSpPr>
            <p:cNvPr id="84" name="TextBox 83"/>
            <p:cNvSpPr txBox="1"/>
            <p:nvPr/>
          </p:nvSpPr>
          <p:spPr>
            <a:xfrm>
              <a:off x="2847281" y="2037266"/>
              <a:ext cx="278892" cy="461665"/>
            </a:xfrm>
            <a:prstGeom prst="rect">
              <a:avLst/>
            </a:prstGeom>
            <a:noFill/>
          </p:spPr>
          <p:txBody>
            <a:bodyPr wrap="none" rtlCol="0">
              <a:spAutoFit/>
            </a:bodyPr>
            <a:lstStyle/>
            <a:p>
              <a:r>
                <a:rPr lang="en-US" sz="2400" dirty="0" smtClean="0"/>
                <a:t>-</a:t>
              </a:r>
              <a:endParaRPr lang="en-US" dirty="0"/>
            </a:p>
          </p:txBody>
        </p:sp>
        <p:sp>
          <p:nvSpPr>
            <p:cNvPr id="85" name="TextBox 84"/>
            <p:cNvSpPr txBox="1"/>
            <p:nvPr/>
          </p:nvSpPr>
          <p:spPr>
            <a:xfrm>
              <a:off x="5670479" y="4278756"/>
              <a:ext cx="278892" cy="461665"/>
            </a:xfrm>
            <a:prstGeom prst="rect">
              <a:avLst/>
            </a:prstGeom>
            <a:noFill/>
          </p:spPr>
          <p:txBody>
            <a:bodyPr wrap="none" rtlCol="0">
              <a:spAutoFit/>
            </a:bodyPr>
            <a:lstStyle/>
            <a:p>
              <a:r>
                <a:rPr lang="en-US" sz="2400" dirty="0" smtClean="0"/>
                <a:t>-</a:t>
              </a:r>
              <a:endParaRPr lang="en-US" dirty="0"/>
            </a:p>
          </p:txBody>
        </p:sp>
        <p:sp>
          <p:nvSpPr>
            <p:cNvPr id="86" name="TextBox 85"/>
            <p:cNvSpPr txBox="1"/>
            <p:nvPr/>
          </p:nvSpPr>
          <p:spPr>
            <a:xfrm>
              <a:off x="5377078" y="4151756"/>
              <a:ext cx="278892" cy="461665"/>
            </a:xfrm>
            <a:prstGeom prst="rect">
              <a:avLst/>
            </a:prstGeom>
            <a:noFill/>
          </p:spPr>
          <p:txBody>
            <a:bodyPr wrap="none" rtlCol="0">
              <a:spAutoFit/>
            </a:bodyPr>
            <a:lstStyle/>
            <a:p>
              <a:r>
                <a:rPr lang="en-US" sz="2400" dirty="0" smtClean="0"/>
                <a:t>-</a:t>
              </a:r>
              <a:endParaRPr lang="en-US" dirty="0"/>
            </a:p>
          </p:txBody>
        </p:sp>
        <p:sp>
          <p:nvSpPr>
            <p:cNvPr id="87" name="TextBox 86"/>
            <p:cNvSpPr txBox="1"/>
            <p:nvPr/>
          </p:nvSpPr>
          <p:spPr>
            <a:xfrm>
              <a:off x="5809925" y="3025724"/>
              <a:ext cx="278892" cy="461665"/>
            </a:xfrm>
            <a:prstGeom prst="rect">
              <a:avLst/>
            </a:prstGeom>
            <a:noFill/>
          </p:spPr>
          <p:txBody>
            <a:bodyPr wrap="none" rtlCol="0">
              <a:spAutoFit/>
            </a:bodyPr>
            <a:lstStyle/>
            <a:p>
              <a:r>
                <a:rPr lang="en-US" sz="2400" dirty="0" smtClean="0"/>
                <a:t>-</a:t>
              </a:r>
              <a:endParaRPr lang="en-US" dirty="0"/>
            </a:p>
          </p:txBody>
        </p:sp>
        <p:sp>
          <p:nvSpPr>
            <p:cNvPr id="88" name="TextBox 87"/>
            <p:cNvSpPr txBox="1"/>
            <p:nvPr/>
          </p:nvSpPr>
          <p:spPr>
            <a:xfrm>
              <a:off x="5784017" y="2943361"/>
              <a:ext cx="278892" cy="461665"/>
            </a:xfrm>
            <a:prstGeom prst="rect">
              <a:avLst/>
            </a:prstGeom>
            <a:noFill/>
          </p:spPr>
          <p:txBody>
            <a:bodyPr wrap="none" rtlCol="0">
              <a:spAutoFit/>
            </a:bodyPr>
            <a:lstStyle/>
            <a:p>
              <a:r>
                <a:rPr lang="en-US" sz="2400" dirty="0" smtClean="0"/>
                <a:t>-</a:t>
              </a:r>
              <a:endParaRPr lang="en-US" dirty="0"/>
            </a:p>
          </p:txBody>
        </p:sp>
        <p:sp>
          <p:nvSpPr>
            <p:cNvPr id="89" name="TextBox 88"/>
            <p:cNvSpPr txBox="1"/>
            <p:nvPr/>
          </p:nvSpPr>
          <p:spPr>
            <a:xfrm>
              <a:off x="5949371" y="4286366"/>
              <a:ext cx="278892" cy="461665"/>
            </a:xfrm>
            <a:prstGeom prst="rect">
              <a:avLst/>
            </a:prstGeom>
            <a:noFill/>
          </p:spPr>
          <p:txBody>
            <a:bodyPr wrap="none" rtlCol="0">
              <a:spAutoFit/>
            </a:bodyPr>
            <a:lstStyle/>
            <a:p>
              <a:r>
                <a:rPr lang="en-US" sz="2400" dirty="0" smtClean="0"/>
                <a:t>-</a:t>
              </a:r>
              <a:endParaRPr lang="en-US" dirty="0"/>
            </a:p>
          </p:txBody>
        </p:sp>
        <p:sp>
          <p:nvSpPr>
            <p:cNvPr id="90" name="TextBox 89"/>
            <p:cNvSpPr txBox="1"/>
            <p:nvPr/>
          </p:nvSpPr>
          <p:spPr>
            <a:xfrm>
              <a:off x="6507155" y="3182141"/>
              <a:ext cx="278892" cy="461665"/>
            </a:xfrm>
            <a:prstGeom prst="rect">
              <a:avLst/>
            </a:prstGeom>
            <a:noFill/>
          </p:spPr>
          <p:txBody>
            <a:bodyPr wrap="none" rtlCol="0">
              <a:spAutoFit/>
            </a:bodyPr>
            <a:lstStyle/>
            <a:p>
              <a:r>
                <a:rPr lang="en-US" sz="2400" dirty="0" smtClean="0"/>
                <a:t>-</a:t>
              </a:r>
              <a:endParaRPr lang="en-US" dirty="0"/>
            </a:p>
          </p:txBody>
        </p:sp>
        <p:sp>
          <p:nvSpPr>
            <p:cNvPr id="91" name="TextBox 90"/>
            <p:cNvSpPr txBox="1"/>
            <p:nvPr/>
          </p:nvSpPr>
          <p:spPr>
            <a:xfrm>
              <a:off x="6228263" y="3094802"/>
              <a:ext cx="278892" cy="461665"/>
            </a:xfrm>
            <a:prstGeom prst="rect">
              <a:avLst/>
            </a:prstGeom>
            <a:noFill/>
          </p:spPr>
          <p:txBody>
            <a:bodyPr wrap="none" rtlCol="0">
              <a:spAutoFit/>
            </a:bodyPr>
            <a:lstStyle/>
            <a:p>
              <a:r>
                <a:rPr lang="en-US" sz="2400" dirty="0" smtClean="0"/>
                <a:t>-</a:t>
              </a:r>
              <a:endParaRPr lang="en-US" dirty="0"/>
            </a:p>
          </p:txBody>
        </p:sp>
        <p:sp>
          <p:nvSpPr>
            <p:cNvPr id="92" name="TextBox 91"/>
            <p:cNvSpPr txBox="1"/>
            <p:nvPr/>
          </p:nvSpPr>
          <p:spPr>
            <a:xfrm>
              <a:off x="5670479" y="3025724"/>
              <a:ext cx="278892" cy="461665"/>
            </a:xfrm>
            <a:prstGeom prst="rect">
              <a:avLst/>
            </a:prstGeom>
            <a:noFill/>
          </p:spPr>
          <p:txBody>
            <a:bodyPr wrap="none" rtlCol="0">
              <a:spAutoFit/>
            </a:bodyPr>
            <a:lstStyle/>
            <a:p>
              <a:r>
                <a:rPr lang="en-US" sz="2400" dirty="0" smtClean="0"/>
                <a:t>-</a:t>
              </a:r>
              <a:endParaRPr lang="en-US" dirty="0"/>
            </a:p>
          </p:txBody>
        </p:sp>
        <p:sp>
          <p:nvSpPr>
            <p:cNvPr id="93" name="TextBox 92"/>
            <p:cNvSpPr txBox="1"/>
            <p:nvPr/>
          </p:nvSpPr>
          <p:spPr>
            <a:xfrm>
              <a:off x="4069339" y="3620301"/>
              <a:ext cx="278892" cy="461665"/>
            </a:xfrm>
            <a:prstGeom prst="rect">
              <a:avLst/>
            </a:prstGeom>
            <a:noFill/>
          </p:spPr>
          <p:txBody>
            <a:bodyPr wrap="none" rtlCol="0">
              <a:spAutoFit/>
            </a:bodyPr>
            <a:lstStyle/>
            <a:p>
              <a:r>
                <a:rPr lang="en-US" sz="2400" dirty="0" smtClean="0"/>
                <a:t>-</a:t>
              </a:r>
              <a:endParaRPr lang="en-US" dirty="0"/>
            </a:p>
          </p:txBody>
        </p:sp>
        <p:sp>
          <p:nvSpPr>
            <p:cNvPr id="94" name="TextBox 93"/>
            <p:cNvSpPr txBox="1"/>
            <p:nvPr/>
          </p:nvSpPr>
          <p:spPr>
            <a:xfrm>
              <a:off x="6380663" y="4366317"/>
              <a:ext cx="278892" cy="461665"/>
            </a:xfrm>
            <a:prstGeom prst="rect">
              <a:avLst/>
            </a:prstGeom>
            <a:noFill/>
          </p:spPr>
          <p:txBody>
            <a:bodyPr wrap="none" rtlCol="0">
              <a:spAutoFit/>
            </a:bodyPr>
            <a:lstStyle/>
            <a:p>
              <a:r>
                <a:rPr lang="en-US" sz="2400" dirty="0" smtClean="0"/>
                <a:t>-</a:t>
              </a:r>
              <a:endParaRPr lang="en-US" dirty="0"/>
            </a:p>
          </p:txBody>
        </p:sp>
        <p:sp>
          <p:nvSpPr>
            <p:cNvPr id="95" name="TextBox 94"/>
            <p:cNvSpPr txBox="1"/>
            <p:nvPr/>
          </p:nvSpPr>
          <p:spPr>
            <a:xfrm>
              <a:off x="3441714" y="2194878"/>
              <a:ext cx="294597" cy="461665"/>
            </a:xfrm>
            <a:prstGeom prst="rect">
              <a:avLst/>
            </a:prstGeom>
            <a:noFill/>
          </p:spPr>
          <p:txBody>
            <a:bodyPr wrap="square" rtlCol="0">
              <a:spAutoFit/>
            </a:bodyPr>
            <a:lstStyle/>
            <a:p>
              <a:r>
                <a:rPr lang="en-US" sz="2400" dirty="0" smtClean="0"/>
                <a:t>-</a:t>
              </a:r>
              <a:endParaRPr lang="en-US" dirty="0"/>
            </a:p>
          </p:txBody>
        </p:sp>
        <p:sp>
          <p:nvSpPr>
            <p:cNvPr id="96" name="TextBox 95"/>
            <p:cNvSpPr txBox="1"/>
            <p:nvPr/>
          </p:nvSpPr>
          <p:spPr>
            <a:xfrm>
              <a:off x="7526660" y="4551696"/>
              <a:ext cx="278892" cy="461665"/>
            </a:xfrm>
            <a:prstGeom prst="rect">
              <a:avLst/>
            </a:prstGeom>
            <a:noFill/>
          </p:spPr>
          <p:txBody>
            <a:bodyPr wrap="none" rtlCol="0">
              <a:spAutoFit/>
            </a:bodyPr>
            <a:lstStyle/>
            <a:p>
              <a:r>
                <a:rPr lang="en-US" sz="2400" dirty="0" smtClean="0"/>
                <a:t>-</a:t>
              </a:r>
              <a:endParaRPr lang="en-US" dirty="0"/>
            </a:p>
          </p:txBody>
        </p:sp>
      </p:grpSp>
      <p:sp>
        <p:nvSpPr>
          <p:cNvPr id="97" name="TextBox 96"/>
          <p:cNvSpPr txBox="1"/>
          <p:nvPr/>
        </p:nvSpPr>
        <p:spPr>
          <a:xfrm>
            <a:off x="605984" y="5025986"/>
            <a:ext cx="7547400" cy="1384995"/>
          </a:xfrm>
          <a:prstGeom prst="rect">
            <a:avLst/>
          </a:prstGeom>
          <a:noFill/>
        </p:spPr>
        <p:txBody>
          <a:bodyPr wrap="square" rtlCol="0">
            <a:spAutoFit/>
          </a:bodyPr>
          <a:lstStyle/>
          <a:p>
            <a:r>
              <a:rPr lang="en-US" sz="2800" dirty="0" smtClean="0"/>
              <a:t>Red blood cells export cholesterol sulfate to the capillary wall, supplying it with cholesterol, sulfate, and negative charge </a:t>
            </a:r>
            <a:endParaRPr lang="en-US" sz="2800" dirty="0"/>
          </a:p>
        </p:txBody>
      </p:sp>
      <p:sp>
        <p:nvSpPr>
          <p:cNvPr id="35" name="TextBox 34"/>
          <p:cNvSpPr txBox="1"/>
          <p:nvPr/>
        </p:nvSpPr>
        <p:spPr>
          <a:xfrm>
            <a:off x="3495898" y="6369617"/>
            <a:ext cx="5730680" cy="461665"/>
          </a:xfrm>
          <a:prstGeom prst="rect">
            <a:avLst/>
          </a:prstGeom>
          <a:noFill/>
        </p:spPr>
        <p:txBody>
          <a:bodyPr wrap="none" rtlCol="0">
            <a:spAutoFit/>
          </a:bodyPr>
          <a:lstStyle/>
          <a:p>
            <a:r>
              <a:rPr lang="en-US" sz="2400" dirty="0" smtClean="0">
                <a:solidFill>
                  <a:srgbClr val="FF0000"/>
                </a:solidFill>
              </a:rPr>
              <a:t>*</a:t>
            </a:r>
            <a:r>
              <a:rPr lang="en-US" sz="2000" dirty="0" smtClean="0"/>
              <a:t> Davidson and Seneff, </a:t>
            </a:r>
            <a:r>
              <a:rPr lang="pl-PL" sz="2000" dirty="0" err="1"/>
              <a:t>Entropy</a:t>
            </a:r>
            <a:r>
              <a:rPr lang="pl-PL" sz="2000" dirty="0"/>
              <a:t> 14, 1399-1442, 2012.</a:t>
            </a:r>
            <a:endParaRPr lang="en-US" sz="2000" dirty="0"/>
          </a:p>
        </p:txBody>
      </p:sp>
    </p:spTree>
    <p:extLst>
      <p:ext uri="{BB962C8B-B14F-4D97-AF65-F5344CB8AC3E}">
        <p14:creationId xmlns:p14="http://schemas.microsoft.com/office/powerpoint/2010/main" val="1860873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75"/>
            <a:ext cx="8229600" cy="1143000"/>
          </a:xfrm>
        </p:spPr>
        <p:txBody>
          <a:bodyPr>
            <a:normAutofit fontScale="90000"/>
          </a:bodyPr>
          <a:lstStyle/>
          <a:p>
            <a:r>
              <a:rPr lang="en-US" b="1" dirty="0" err="1" smtClean="0"/>
              <a:t>Rouleaux</a:t>
            </a:r>
            <a:r>
              <a:rPr lang="en-US" b="1" dirty="0" smtClean="0"/>
              <a:t> </a:t>
            </a:r>
            <a:r>
              <a:rPr lang="mr-IN" b="1" dirty="0" smtClean="0"/>
              <a:t>–</a:t>
            </a:r>
            <a:r>
              <a:rPr lang="en-US" b="1" dirty="0" smtClean="0"/>
              <a:t> </a:t>
            </a:r>
            <a:br>
              <a:rPr lang="en-US" b="1" dirty="0" smtClean="0"/>
            </a:br>
            <a:r>
              <a:rPr lang="en-US" b="1" dirty="0" smtClean="0"/>
              <a:t>Insufficient Negative Charge</a:t>
            </a:r>
            <a:r>
              <a:rPr lang="en-US" b="1" dirty="0" smtClean="0">
                <a:solidFill>
                  <a:srgbClr val="FF0000"/>
                </a:solidFill>
              </a:rPr>
              <a:t>*</a:t>
            </a:r>
            <a:endParaRPr lang="en-US" b="1" dirty="0">
              <a:solidFill>
                <a:srgbClr val="FF0000"/>
              </a:solidFill>
            </a:endParaRPr>
          </a:p>
        </p:txBody>
      </p:sp>
      <p:sp>
        <p:nvSpPr>
          <p:cNvPr id="4" name="TextBox 3"/>
          <p:cNvSpPr txBox="1"/>
          <p:nvPr/>
        </p:nvSpPr>
        <p:spPr>
          <a:xfrm>
            <a:off x="135464" y="6321335"/>
            <a:ext cx="8791890" cy="461665"/>
          </a:xfrm>
          <a:prstGeom prst="rect">
            <a:avLst/>
          </a:prstGeom>
          <a:noFill/>
        </p:spPr>
        <p:txBody>
          <a:bodyPr wrap="none" rtlCol="0">
            <a:spAutoFit/>
          </a:bodyPr>
          <a:lstStyle/>
          <a:p>
            <a:pPr algn="r"/>
            <a:r>
              <a:rPr lang="en-US" sz="2400" dirty="0" smtClean="0">
                <a:solidFill>
                  <a:srgbClr val="FF0000"/>
                </a:solidFill>
              </a:rPr>
              <a:t>*</a:t>
            </a:r>
            <a:r>
              <a:rPr lang="en-US" sz="2400" dirty="0" smtClean="0"/>
              <a:t>Dr. </a:t>
            </a:r>
            <a:r>
              <a:rPr lang="en-US" sz="2400" dirty="0" err="1" smtClean="0"/>
              <a:t>Marcial</a:t>
            </a:r>
            <a:r>
              <a:rPr lang="en-US" sz="2400" dirty="0" smtClean="0"/>
              <a:t> Vega; https</a:t>
            </a:r>
            <a:r>
              <a:rPr lang="en-US" sz="2400" dirty="0"/>
              <a:t>://</a:t>
            </a:r>
            <a:r>
              <a:rPr lang="en-US" sz="2400" dirty="0" err="1"/>
              <a:t>www.youtube.com</a:t>
            </a:r>
            <a:r>
              <a:rPr lang="en-US" sz="2400" dirty="0"/>
              <a:t>/</a:t>
            </a:r>
            <a:r>
              <a:rPr lang="en-US" sz="2400" dirty="0" err="1"/>
              <a:t>watch?v</a:t>
            </a:r>
            <a:r>
              <a:rPr lang="en-US" sz="2400" dirty="0"/>
              <a:t>=9vhHe55s9rg</a:t>
            </a:r>
          </a:p>
        </p:txBody>
      </p:sp>
      <p:pic>
        <p:nvPicPr>
          <p:cNvPr id="5" name="Picture 4" descr="RBC_rouleau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33" y="1256504"/>
            <a:ext cx="7840133" cy="5140056"/>
          </a:xfrm>
          <a:prstGeom prst="rect">
            <a:avLst/>
          </a:prstGeom>
        </p:spPr>
      </p:pic>
    </p:spTree>
    <p:extLst>
      <p:ext uri="{BB962C8B-B14F-4D97-AF65-F5344CB8AC3E}">
        <p14:creationId xmlns:p14="http://schemas.microsoft.com/office/powerpoint/2010/main" val="13785580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lfat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483" y="914457"/>
            <a:ext cx="1647517" cy="1680633"/>
          </a:xfrm>
          <a:prstGeom prst="rect">
            <a:avLst/>
          </a:prstGeom>
        </p:spPr>
      </p:pic>
      <p:pic>
        <p:nvPicPr>
          <p:cNvPr id="3" name="Picture 2" descr="glycocalyx_0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63" y="2595090"/>
            <a:ext cx="8474106" cy="3572260"/>
          </a:xfrm>
          <a:prstGeom prst="rect">
            <a:avLst/>
          </a:prstGeom>
        </p:spPr>
      </p:pic>
      <p:sp>
        <p:nvSpPr>
          <p:cNvPr id="5" name="TextBox 4"/>
          <p:cNvSpPr txBox="1"/>
          <p:nvPr/>
        </p:nvSpPr>
        <p:spPr>
          <a:xfrm>
            <a:off x="1046608" y="3965447"/>
            <a:ext cx="1947168" cy="830997"/>
          </a:xfrm>
          <a:prstGeom prst="rect">
            <a:avLst/>
          </a:prstGeom>
          <a:noFill/>
        </p:spPr>
        <p:txBody>
          <a:bodyPr wrap="none" rtlCol="0">
            <a:spAutoFit/>
          </a:bodyPr>
          <a:lstStyle/>
          <a:p>
            <a:pPr algn="ctr"/>
            <a:r>
              <a:rPr lang="en-US" sz="2400" b="1" dirty="0" smtClean="0">
                <a:solidFill>
                  <a:srgbClr val="FF0000"/>
                </a:solidFill>
              </a:rPr>
              <a:t>Artery</a:t>
            </a:r>
          </a:p>
          <a:p>
            <a:pPr algn="ctr"/>
            <a:r>
              <a:rPr lang="en-US" sz="2400" b="1" dirty="0" smtClean="0">
                <a:solidFill>
                  <a:srgbClr val="FF0000"/>
                </a:solidFill>
              </a:rPr>
              <a:t> Cross Section</a:t>
            </a:r>
            <a:endParaRPr lang="en-US" sz="2400" b="1" dirty="0">
              <a:solidFill>
                <a:srgbClr val="FF0000"/>
              </a:solidFill>
            </a:endParaRPr>
          </a:p>
        </p:txBody>
      </p:sp>
      <p:sp>
        <p:nvSpPr>
          <p:cNvPr id="6" name="TextBox 5"/>
          <p:cNvSpPr txBox="1"/>
          <p:nvPr/>
        </p:nvSpPr>
        <p:spPr>
          <a:xfrm>
            <a:off x="4931198" y="3018837"/>
            <a:ext cx="2155157" cy="461665"/>
          </a:xfrm>
          <a:prstGeom prst="rect">
            <a:avLst/>
          </a:prstGeom>
          <a:noFill/>
        </p:spPr>
        <p:txBody>
          <a:bodyPr wrap="none" rtlCol="0">
            <a:spAutoFit/>
          </a:bodyPr>
          <a:lstStyle/>
          <a:p>
            <a:pPr algn="ctr"/>
            <a:r>
              <a:rPr lang="en-US" sz="2400" b="1" dirty="0" smtClean="0">
                <a:solidFill>
                  <a:srgbClr val="FF0000"/>
                </a:solidFill>
              </a:rPr>
              <a:t>Expanded View</a:t>
            </a:r>
            <a:endParaRPr lang="en-US" sz="2400" b="1" dirty="0">
              <a:solidFill>
                <a:srgbClr val="FF0000"/>
              </a:solidFill>
            </a:endParaRPr>
          </a:p>
        </p:txBody>
      </p:sp>
      <p:sp>
        <p:nvSpPr>
          <p:cNvPr id="7" name="Title 1"/>
          <p:cNvSpPr>
            <a:spLocks noGrp="1"/>
          </p:cNvSpPr>
          <p:nvPr>
            <p:ph type="title"/>
          </p:nvPr>
        </p:nvSpPr>
        <p:spPr>
          <a:xfrm>
            <a:off x="264663" y="342957"/>
            <a:ext cx="8229600" cy="1143000"/>
          </a:xfrm>
        </p:spPr>
        <p:txBody>
          <a:bodyPr/>
          <a:lstStyle/>
          <a:p>
            <a:r>
              <a:rPr lang="en-US" b="1" dirty="0" smtClean="0"/>
              <a:t>Sulfate and the </a:t>
            </a:r>
            <a:r>
              <a:rPr lang="en-US" b="1" dirty="0" err="1" smtClean="0"/>
              <a:t>Glycocalyx</a:t>
            </a:r>
            <a:endParaRPr lang="en-US" b="1" dirty="0"/>
          </a:p>
        </p:txBody>
      </p:sp>
    </p:spTree>
    <p:extLst>
      <p:ext uri="{BB962C8B-B14F-4D97-AF65-F5344CB8AC3E}">
        <p14:creationId xmlns:p14="http://schemas.microsoft.com/office/powerpoint/2010/main" val="7635780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cocalyx_0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1262" y="1654636"/>
            <a:ext cx="10966770" cy="4623043"/>
          </a:xfrm>
          <a:prstGeom prst="rect">
            <a:avLst/>
          </a:prstGeom>
        </p:spPr>
      </p:pic>
      <p:sp>
        <p:nvSpPr>
          <p:cNvPr id="2" name="Title 1"/>
          <p:cNvSpPr>
            <a:spLocks noGrp="1"/>
          </p:cNvSpPr>
          <p:nvPr>
            <p:ph type="title"/>
          </p:nvPr>
        </p:nvSpPr>
        <p:spPr/>
        <p:txBody>
          <a:bodyPr>
            <a:normAutofit fontScale="90000"/>
          </a:bodyPr>
          <a:lstStyle/>
          <a:p>
            <a:r>
              <a:rPr lang="en-US" b="1" dirty="0" smtClean="0"/>
              <a:t>Sulfate is Crucial to Maintain Structured Water in the </a:t>
            </a:r>
            <a:r>
              <a:rPr lang="en-US" b="1" dirty="0" err="1" smtClean="0"/>
              <a:t>Glycocalyx</a:t>
            </a:r>
            <a:endParaRPr lang="en-US" b="1" dirty="0"/>
          </a:p>
        </p:txBody>
      </p:sp>
      <p:pic>
        <p:nvPicPr>
          <p:cNvPr id="6" name="Picture 5" descr="sulfate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8883" y="2199853"/>
            <a:ext cx="868584" cy="886043"/>
          </a:xfrm>
          <a:prstGeom prst="rect">
            <a:avLst/>
          </a:prstGeom>
        </p:spPr>
      </p:pic>
      <p:pic>
        <p:nvPicPr>
          <p:cNvPr id="7" name="Picture 6" descr="sulfate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261" y="3450344"/>
            <a:ext cx="868584" cy="886043"/>
          </a:xfrm>
          <a:prstGeom prst="rect">
            <a:avLst/>
          </a:prstGeom>
        </p:spPr>
      </p:pic>
      <p:sp>
        <p:nvSpPr>
          <p:cNvPr id="9" name="Rectangle 8"/>
          <p:cNvSpPr/>
          <p:nvPr/>
        </p:nvSpPr>
        <p:spPr>
          <a:xfrm>
            <a:off x="-1021870" y="1654636"/>
            <a:ext cx="2934255" cy="4962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ulfate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2513" y="3085896"/>
            <a:ext cx="868584" cy="886043"/>
          </a:xfrm>
          <a:prstGeom prst="rect">
            <a:avLst/>
          </a:prstGeom>
        </p:spPr>
      </p:pic>
    </p:spTree>
    <p:extLst>
      <p:ext uri="{BB962C8B-B14F-4D97-AF65-F5344CB8AC3E}">
        <p14:creationId xmlns:p14="http://schemas.microsoft.com/office/powerpoint/2010/main" val="4203955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3" descr="lipoproteins.gif"/>
          <p:cNvPicPr>
            <a:picLocks noChangeAspect="1"/>
          </p:cNvPicPr>
          <p:nvPr/>
        </p:nvPicPr>
        <p:blipFill>
          <a:blip r:embed="rId2">
            <a:extLst>
              <a:ext uri="{28A0092B-C50C-407E-A947-70E740481C1C}">
                <a14:useLocalDpi xmlns:a14="http://schemas.microsoft.com/office/drawing/2010/main" val="0"/>
              </a:ext>
            </a:extLst>
          </a:blip>
          <a:srcRect t="1636" b="1636"/>
          <a:stretch>
            <a:fillRect/>
          </a:stretch>
        </p:blipFill>
        <p:spPr>
          <a:xfrm>
            <a:off x="626533" y="1769533"/>
            <a:ext cx="8229600" cy="4525963"/>
          </a:xfrm>
          <a:prstGeom prst="rect">
            <a:avLst/>
          </a:prstGeom>
        </p:spPr>
      </p:pic>
      <p:sp>
        <p:nvSpPr>
          <p:cNvPr id="2" name="Title 1"/>
          <p:cNvSpPr>
            <a:spLocks noGrp="1"/>
          </p:cNvSpPr>
          <p:nvPr>
            <p:ph type="title"/>
          </p:nvPr>
        </p:nvSpPr>
        <p:spPr>
          <a:xfrm>
            <a:off x="3378196" y="9784"/>
            <a:ext cx="5473702" cy="2070633"/>
          </a:xfrm>
        </p:spPr>
        <p:txBody>
          <a:bodyPr>
            <a:noAutofit/>
          </a:bodyPr>
          <a:lstStyle/>
          <a:p>
            <a:r>
              <a:rPr lang="en-US" sz="3200" b="1" dirty="0" smtClean="0"/>
              <a:t>Lipid Particles in blood depend on cholesterol sulfate to protect them from oxidative and </a:t>
            </a:r>
            <a:r>
              <a:rPr lang="en-US" sz="3200" b="1" dirty="0" err="1" smtClean="0"/>
              <a:t>glycation</a:t>
            </a:r>
            <a:r>
              <a:rPr lang="en-US" sz="3200" b="1" dirty="0" smtClean="0"/>
              <a:t> damage </a:t>
            </a:r>
            <a:endParaRPr lang="en-US" sz="3200" b="1" dirty="0"/>
          </a:p>
        </p:txBody>
      </p:sp>
      <p:grpSp>
        <p:nvGrpSpPr>
          <p:cNvPr id="21" name="Group 20"/>
          <p:cNvGrpSpPr/>
          <p:nvPr/>
        </p:nvGrpSpPr>
        <p:grpSpPr>
          <a:xfrm>
            <a:off x="0" y="1786463"/>
            <a:ext cx="8686800" cy="4426371"/>
            <a:chOff x="0" y="1600200"/>
            <a:chExt cx="8686800" cy="4426371"/>
          </a:xfrm>
        </p:grpSpPr>
        <p:pic>
          <p:nvPicPr>
            <p:cNvPr id="22" name="Picture 21"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067" y="1600200"/>
              <a:ext cx="931332" cy="922019"/>
            </a:xfrm>
            <a:prstGeom prst="rect">
              <a:avLst/>
            </a:prstGeom>
          </p:spPr>
        </p:pic>
        <p:pic>
          <p:nvPicPr>
            <p:cNvPr id="23" name="Picture 22"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733" y="3056466"/>
              <a:ext cx="931332" cy="922019"/>
            </a:xfrm>
            <a:prstGeom prst="rect">
              <a:avLst/>
            </a:prstGeom>
          </p:spPr>
        </p:pic>
        <p:pic>
          <p:nvPicPr>
            <p:cNvPr id="24" name="Picture 23"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6" y="1752600"/>
              <a:ext cx="931332" cy="922019"/>
            </a:xfrm>
            <a:prstGeom prst="rect">
              <a:avLst/>
            </a:prstGeom>
          </p:spPr>
        </p:pic>
        <p:pic>
          <p:nvPicPr>
            <p:cNvPr id="25" name="Picture 24"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6466"/>
              <a:ext cx="931332" cy="922019"/>
            </a:xfrm>
            <a:prstGeom prst="rect">
              <a:avLst/>
            </a:prstGeom>
          </p:spPr>
        </p:pic>
        <p:pic>
          <p:nvPicPr>
            <p:cNvPr id="26" name="Picture 25"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1" y="4258733"/>
              <a:ext cx="931332" cy="922019"/>
            </a:xfrm>
            <a:prstGeom prst="rect">
              <a:avLst/>
            </a:prstGeom>
          </p:spPr>
        </p:pic>
        <p:pic>
          <p:nvPicPr>
            <p:cNvPr id="27" name="Picture 26"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135" y="4902200"/>
              <a:ext cx="931332" cy="922019"/>
            </a:xfrm>
            <a:prstGeom prst="rect">
              <a:avLst/>
            </a:prstGeom>
          </p:spPr>
        </p:pic>
        <p:pic>
          <p:nvPicPr>
            <p:cNvPr id="28" name="Picture 27"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065" y="3978485"/>
              <a:ext cx="931332" cy="922019"/>
            </a:xfrm>
            <a:prstGeom prst="rect">
              <a:avLst/>
            </a:prstGeom>
          </p:spPr>
        </p:pic>
        <p:pic>
          <p:nvPicPr>
            <p:cNvPr id="29" name="Picture 28"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3133" y="4719742"/>
              <a:ext cx="931332" cy="922019"/>
            </a:xfrm>
            <a:prstGeom prst="rect">
              <a:avLst/>
            </a:prstGeom>
          </p:spPr>
        </p:pic>
        <p:pic>
          <p:nvPicPr>
            <p:cNvPr id="30" name="Picture 29"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397" y="4182533"/>
              <a:ext cx="931332" cy="922019"/>
            </a:xfrm>
            <a:prstGeom prst="rect">
              <a:avLst/>
            </a:prstGeom>
          </p:spPr>
        </p:pic>
        <p:pic>
          <p:nvPicPr>
            <p:cNvPr id="31" name="Picture 30"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729" y="4182533"/>
              <a:ext cx="931332" cy="922019"/>
            </a:xfrm>
            <a:prstGeom prst="rect">
              <a:avLst/>
            </a:prstGeom>
          </p:spPr>
        </p:pic>
        <p:pic>
          <p:nvPicPr>
            <p:cNvPr id="32" name="Picture 31"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468" y="4258733"/>
              <a:ext cx="931332" cy="922019"/>
            </a:xfrm>
            <a:prstGeom prst="rect">
              <a:avLst/>
            </a:prstGeom>
          </p:spPr>
        </p:pic>
        <p:pic>
          <p:nvPicPr>
            <p:cNvPr id="33" name="Picture 32"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465" y="5104552"/>
              <a:ext cx="931332" cy="922019"/>
            </a:xfrm>
            <a:prstGeom prst="rect">
              <a:avLst/>
            </a:prstGeom>
          </p:spPr>
        </p:pic>
        <p:pic>
          <p:nvPicPr>
            <p:cNvPr id="34" name="Picture 33"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797" y="4900504"/>
              <a:ext cx="931332" cy="922019"/>
            </a:xfrm>
            <a:prstGeom prst="rect">
              <a:avLst/>
            </a:prstGeom>
          </p:spPr>
        </p:pic>
      </p:grpSp>
    </p:spTree>
    <p:extLst>
      <p:ext uri="{BB962C8B-B14F-4D97-AF65-F5344CB8AC3E}">
        <p14:creationId xmlns:p14="http://schemas.microsoft.com/office/powerpoint/2010/main" val="1932006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939"/>
            <a:ext cx="8229600" cy="1143000"/>
          </a:xfrm>
        </p:spPr>
        <p:txBody>
          <a:bodyPr>
            <a:normAutofit fontScale="90000"/>
          </a:bodyPr>
          <a:lstStyle/>
          <a:p>
            <a:r>
              <a:rPr lang="en-US" b="1" dirty="0" smtClean="0"/>
              <a:t>Cholesterol Sulfate in Placental Villi</a:t>
            </a:r>
            <a:r>
              <a:rPr lang="en-US" b="1" dirty="0" smtClean="0">
                <a:ln>
                  <a:solidFill>
                    <a:srgbClr val="FF0000"/>
                  </a:solidFill>
                </a:ln>
                <a:solidFill>
                  <a:srgbClr val="FF0000"/>
                </a:solidFill>
              </a:rPr>
              <a:t>*</a:t>
            </a:r>
            <a:endParaRPr lang="en-US" b="1" dirty="0">
              <a:ln>
                <a:solidFill>
                  <a:srgbClr val="FF0000"/>
                </a:solidFill>
              </a:ln>
              <a:solidFill>
                <a:srgbClr val="FF0000"/>
              </a:solidFill>
            </a:endParaRPr>
          </a:p>
        </p:txBody>
      </p:sp>
      <p:pic>
        <p:nvPicPr>
          <p:cNvPr id="4" name="Content Placeholder 3" descr="placental_villi.gif"/>
          <p:cNvPicPr>
            <a:picLocks noGrp="1" noChangeAspect="1"/>
          </p:cNvPicPr>
          <p:nvPr>
            <p:ph idx="1"/>
          </p:nvPr>
        </p:nvPicPr>
        <p:blipFill>
          <a:blip r:embed="rId3"/>
          <a:srcRect l="-18530" r="-18530"/>
          <a:stretch>
            <a:fillRect/>
          </a:stretch>
        </p:blipFill>
        <p:spPr>
          <a:xfrm>
            <a:off x="5243089" y="1129304"/>
            <a:ext cx="3764675" cy="2070426"/>
          </a:xfrm>
        </p:spPr>
      </p:pic>
      <p:sp>
        <p:nvSpPr>
          <p:cNvPr id="5" name="Content Placeholder 2"/>
          <p:cNvSpPr txBox="1">
            <a:spLocks/>
          </p:cNvSpPr>
          <p:nvPr/>
        </p:nvSpPr>
        <p:spPr>
          <a:xfrm>
            <a:off x="457200" y="1239838"/>
            <a:ext cx="7832058" cy="54403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Placental villi are highly                         enriched in cholesterol                                sulfate, especially</a:t>
            </a:r>
            <a:r>
              <a:rPr kumimoji="0" lang="en-US" sz="3200" b="0" i="0" u="none" strike="noStrike" kern="1200" cap="none" spc="0" normalizeH="0" noProof="0" dirty="0" smtClean="0">
                <a:ln>
                  <a:noFill/>
                </a:ln>
                <a:solidFill>
                  <a:schemeClr val="tx1"/>
                </a:solidFill>
                <a:effectLst/>
                <a:uLnTx/>
                <a:uFillTx/>
                <a:latin typeface="+mn-lt"/>
                <a:ea typeface="+mn-ea"/>
                <a:cs typeface="+mn-cs"/>
              </a:rPr>
              <a:t> in third                        trimester of pregnancy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baseline="0" dirty="0" smtClean="0"/>
              <a:t>Mother’s serum cholesterol sulfate steadily rises through pregnancy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In third trimester, villi contain </a:t>
            </a:r>
            <a:r>
              <a:rPr lang="en-US" sz="3200" dirty="0" smtClean="0">
                <a:solidFill>
                  <a:srgbClr val="FF0000"/>
                </a:solidFill>
              </a:rPr>
              <a:t>24</a:t>
            </a:r>
            <a:r>
              <a:rPr lang="en-US" sz="3200" dirty="0" smtClean="0"/>
              <a:t> </a:t>
            </a:r>
            <a:r>
              <a:rPr lang="en-US" sz="3200" dirty="0" err="1" smtClean="0"/>
              <a:t>picomol</a:t>
            </a:r>
            <a:r>
              <a:rPr lang="en-US" sz="3200" dirty="0" smtClean="0"/>
              <a:t>/mg of cholesterol sulfate, compared to only </a:t>
            </a:r>
            <a:r>
              <a:rPr lang="en-US" sz="3200" dirty="0" smtClean="0">
                <a:solidFill>
                  <a:srgbClr val="FF0000"/>
                </a:solidFill>
              </a:rPr>
              <a:t>1.5 </a:t>
            </a:r>
            <a:r>
              <a:rPr lang="en-US" sz="3200" dirty="0" smtClean="0"/>
              <a:t>in blood serum of a non-pregnant woman</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1451809" y="6260129"/>
            <a:ext cx="7663877" cy="830997"/>
          </a:xfrm>
          <a:prstGeom prst="rect">
            <a:avLst/>
          </a:prstGeom>
          <a:noFill/>
        </p:spPr>
        <p:txBody>
          <a:bodyPr wrap="none" rtlCol="0">
            <a:spAutoFit/>
          </a:bodyPr>
          <a:lstStyle/>
          <a:p>
            <a:r>
              <a:rPr lang="en-US" sz="2400" dirty="0" smtClean="0">
                <a:ln>
                  <a:solidFill>
                    <a:srgbClr val="FF0000"/>
                  </a:solidFill>
                </a:ln>
              </a:rPr>
              <a:t>*</a:t>
            </a:r>
            <a:r>
              <a:rPr lang="en-US" sz="2400" dirty="0" smtClean="0"/>
              <a:t> Lin et al., Journal </a:t>
            </a:r>
            <a:r>
              <a:rPr lang="en-US" sz="2400" dirty="0"/>
              <a:t>of Chromatography B, 704 (1997) 99–</a:t>
            </a:r>
            <a:r>
              <a:rPr lang="en-US" sz="2400" dirty="0" smtClean="0"/>
              <a:t>104</a:t>
            </a:r>
          </a:p>
          <a:p>
            <a:r>
              <a:rPr lang="en-US" sz="2400" dirty="0" smtClean="0"/>
              <a:t> </a:t>
            </a:r>
            <a:endParaRPr lang="en-US" sz="2400" dirty="0"/>
          </a:p>
        </p:txBody>
      </p:sp>
    </p:spTree>
    <p:extLst>
      <p:ext uri="{BB962C8B-B14F-4D97-AF65-F5344CB8AC3E}">
        <p14:creationId xmlns:p14="http://schemas.microsoft.com/office/powerpoint/2010/main" val="8175623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 in Fetal Development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smtClean="0"/>
              <a:t>Fetus depends on mother for sulfate supply</a:t>
            </a:r>
          </a:p>
          <a:p>
            <a:r>
              <a:rPr lang="en-US" dirty="0" smtClean="0"/>
              <a:t>Sulfate is essential for transporting sterols (like estrogen and DHEA) and supplying extracellular matrix proteins everywhere with sufficient negative charge</a:t>
            </a:r>
          </a:p>
          <a:p>
            <a:r>
              <a:rPr lang="en-US" dirty="0" smtClean="0"/>
              <a:t>Sulfate detoxifies </a:t>
            </a:r>
            <a:r>
              <a:rPr lang="en-US" dirty="0" err="1" smtClean="0"/>
              <a:t>xenobiotics</a:t>
            </a:r>
            <a:r>
              <a:rPr lang="en-US" dirty="0" smtClean="0"/>
              <a:t> like </a:t>
            </a:r>
            <a:r>
              <a:rPr lang="en-US" dirty="0" smtClean="0">
                <a:solidFill>
                  <a:srgbClr val="FF0000"/>
                </a:solidFill>
              </a:rPr>
              <a:t>acetaminophen (</a:t>
            </a:r>
            <a:r>
              <a:rPr lang="en-US" dirty="0">
                <a:solidFill>
                  <a:srgbClr val="FF0000"/>
                </a:solidFill>
              </a:rPr>
              <a:t>T</a:t>
            </a:r>
            <a:r>
              <a:rPr lang="en-US" dirty="0" smtClean="0">
                <a:solidFill>
                  <a:srgbClr val="FF0000"/>
                </a:solidFill>
              </a:rPr>
              <a:t>ylenol) </a:t>
            </a:r>
            <a:r>
              <a:rPr lang="en-US" dirty="0" smtClean="0"/>
              <a:t>and is essential for excreting toxins like </a:t>
            </a:r>
            <a:r>
              <a:rPr lang="en-US" dirty="0" smtClean="0">
                <a:solidFill>
                  <a:srgbClr val="FF0000"/>
                </a:solidFill>
              </a:rPr>
              <a:t>aluminum </a:t>
            </a:r>
            <a:r>
              <a:rPr lang="en-US" dirty="0" smtClean="0"/>
              <a:t>and </a:t>
            </a:r>
            <a:r>
              <a:rPr lang="en-US" dirty="0" smtClean="0">
                <a:solidFill>
                  <a:srgbClr val="FF0000"/>
                </a:solidFill>
              </a:rPr>
              <a:t>mercury</a:t>
            </a:r>
          </a:p>
          <a:p>
            <a:r>
              <a:rPr lang="en-US" dirty="0" smtClean="0"/>
              <a:t>Sulfate is severely deficient in autistic children                   (1/3 the normal level of free sulfate in blood stream)</a:t>
            </a:r>
          </a:p>
        </p:txBody>
      </p:sp>
      <p:sp>
        <p:nvSpPr>
          <p:cNvPr id="4" name="TextBox 3"/>
          <p:cNvSpPr txBox="1"/>
          <p:nvPr/>
        </p:nvSpPr>
        <p:spPr>
          <a:xfrm>
            <a:off x="382146" y="6244694"/>
            <a:ext cx="8609448" cy="461665"/>
          </a:xfrm>
          <a:prstGeom prst="rect">
            <a:avLst/>
          </a:prstGeom>
          <a:noFill/>
        </p:spPr>
        <p:txBody>
          <a:bodyPr wrap="none" rtlCol="0">
            <a:spAutoFit/>
          </a:bodyPr>
          <a:lstStyle/>
          <a:p>
            <a:r>
              <a:rPr lang="en-US" sz="2400" dirty="0" smtClean="0">
                <a:solidFill>
                  <a:srgbClr val="FF0000"/>
                </a:solidFill>
              </a:rPr>
              <a:t>*</a:t>
            </a:r>
            <a:r>
              <a:rPr lang="en-US" sz="2400" dirty="0" smtClean="0"/>
              <a:t> Dawson, “Sulfate in Fetal Development,” </a:t>
            </a:r>
            <a:r>
              <a:rPr lang="en-US" sz="2400" dirty="0" err="1" smtClean="0"/>
              <a:t>Semin</a:t>
            </a:r>
            <a:r>
              <a:rPr lang="en-US" sz="2400" dirty="0" smtClean="0"/>
              <a:t> Cell Dev </a:t>
            </a:r>
            <a:r>
              <a:rPr lang="en-US" sz="2400" dirty="0" err="1" smtClean="0"/>
              <a:t>Biol</a:t>
            </a:r>
            <a:r>
              <a:rPr lang="en-US" sz="2400" dirty="0" smtClean="0"/>
              <a:t> 2011</a:t>
            </a:r>
            <a:endParaRPr lang="en-US" sz="2400" dirty="0"/>
          </a:p>
        </p:txBody>
      </p:sp>
    </p:spTree>
    <p:extLst>
      <p:ext uri="{BB962C8B-B14F-4D97-AF65-F5344CB8AC3E}">
        <p14:creationId xmlns:p14="http://schemas.microsoft.com/office/powerpoint/2010/main" val="30046221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4398" y="2090171"/>
            <a:ext cx="4818447"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 </a:t>
            </a:r>
            <a:r>
              <a:rPr lang="en-US" sz="5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Glycocalyx</a:t>
            </a: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&amp;</a:t>
            </a:r>
          </a:p>
          <a:p>
            <a:pPr algn="ctr"/>
            <a:r>
              <a:rPr lang="en-US"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Heparan</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Sulfate </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2341291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614"/>
            <a:ext cx="8229600" cy="1143000"/>
          </a:xfrm>
        </p:spPr>
        <p:txBody>
          <a:bodyPr/>
          <a:lstStyle/>
          <a:p>
            <a:r>
              <a:rPr lang="en-US" b="1" dirty="0" err="1" smtClean="0"/>
              <a:t>Heparan</a:t>
            </a:r>
            <a:r>
              <a:rPr lang="en-US" b="1" dirty="0" smtClean="0"/>
              <a:t> Sulfate: Wonder Worker</a:t>
            </a:r>
            <a:endParaRPr lang="en-US" b="1" dirty="0"/>
          </a:p>
        </p:txBody>
      </p:sp>
      <p:pic>
        <p:nvPicPr>
          <p:cNvPr id="4" name="Content Placeholder 3" descr="heparan_sulfate.png"/>
          <p:cNvPicPr>
            <a:picLocks noGrp="1" noChangeAspect="1"/>
          </p:cNvPicPr>
          <p:nvPr>
            <p:ph idx="1"/>
          </p:nvPr>
        </p:nvPicPr>
        <p:blipFill>
          <a:blip r:embed="rId2"/>
          <a:srcRect l="-11781" r="-11781"/>
          <a:stretch>
            <a:fillRect/>
          </a:stretch>
        </p:blipFill>
        <p:spPr/>
      </p:pic>
      <p:sp>
        <p:nvSpPr>
          <p:cNvPr id="5" name="TextBox 4"/>
          <p:cNvSpPr txBox="1"/>
          <p:nvPr/>
        </p:nvSpPr>
        <p:spPr>
          <a:xfrm>
            <a:off x="389473" y="6126163"/>
            <a:ext cx="8142574" cy="400110"/>
          </a:xfrm>
          <a:prstGeom prst="rect">
            <a:avLst/>
          </a:prstGeom>
          <a:noFill/>
        </p:spPr>
        <p:txBody>
          <a:bodyPr wrap="none" rtlCol="0">
            <a:spAutoFit/>
          </a:bodyPr>
          <a:lstStyle/>
          <a:p>
            <a:r>
              <a:rPr lang="en-US" sz="2000" dirty="0" smtClean="0"/>
              <a:t>Polymers of  sugars with attached nitrogen and sulfates: safe glucose storage</a:t>
            </a:r>
            <a:endParaRPr lang="en-US" sz="2000" dirty="0"/>
          </a:p>
        </p:txBody>
      </p:sp>
      <p:grpSp>
        <p:nvGrpSpPr>
          <p:cNvPr id="3" name="Group 11"/>
          <p:cNvGrpSpPr/>
          <p:nvPr/>
        </p:nvGrpSpPr>
        <p:grpSpPr>
          <a:xfrm>
            <a:off x="2027768" y="1343378"/>
            <a:ext cx="5490629" cy="4598810"/>
            <a:chOff x="2027768" y="1343378"/>
            <a:chExt cx="5490629" cy="4598810"/>
          </a:xfrm>
        </p:grpSpPr>
        <p:sp>
          <p:nvSpPr>
            <p:cNvPr id="6" name="Freeform 5"/>
            <p:cNvSpPr/>
            <p:nvPr/>
          </p:nvSpPr>
          <p:spPr>
            <a:xfrm>
              <a:off x="3076222" y="1343378"/>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5771445" y="2477911"/>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5058834" y="4507089"/>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027768" y="3170766"/>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3211686" y="3611037"/>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6093175" y="4556477"/>
              <a:ext cx="1425222" cy="1385711"/>
            </a:xfrm>
            <a:custGeom>
              <a:avLst/>
              <a:gdLst>
                <a:gd name="connsiteX0" fmla="*/ 395111 w 1425222"/>
                <a:gd name="connsiteY0" fmla="*/ 79022 h 1385711"/>
                <a:gd name="connsiteX1" fmla="*/ 22578 w 1425222"/>
                <a:gd name="connsiteY1" fmla="*/ 603955 h 1385711"/>
                <a:gd name="connsiteX2" fmla="*/ 259645 w 1425222"/>
                <a:gd name="connsiteY2" fmla="*/ 1281289 h 1385711"/>
                <a:gd name="connsiteX3" fmla="*/ 1004711 w 1425222"/>
                <a:gd name="connsiteY3" fmla="*/ 1230489 h 1385711"/>
                <a:gd name="connsiteX4" fmla="*/ 1411111 w 1425222"/>
                <a:gd name="connsiteY4" fmla="*/ 841022 h 1385711"/>
                <a:gd name="connsiteX5" fmla="*/ 1089378 w 1425222"/>
                <a:gd name="connsiteY5" fmla="*/ 231422 h 1385711"/>
                <a:gd name="connsiteX6" fmla="*/ 513645 w 1425222"/>
                <a:gd name="connsiteY6" fmla="*/ 129822 h 1385711"/>
                <a:gd name="connsiteX7" fmla="*/ 395111 w 1425222"/>
                <a:gd name="connsiteY7" fmla="*/ 79022 h 138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222" h="1385711">
                  <a:moveTo>
                    <a:pt x="395111" y="79022"/>
                  </a:moveTo>
                  <a:cubicBezTo>
                    <a:pt x="313267" y="158044"/>
                    <a:pt x="45156" y="403577"/>
                    <a:pt x="22578" y="603955"/>
                  </a:cubicBezTo>
                  <a:cubicBezTo>
                    <a:pt x="0" y="804333"/>
                    <a:pt x="95956" y="1176867"/>
                    <a:pt x="259645" y="1281289"/>
                  </a:cubicBezTo>
                  <a:cubicBezTo>
                    <a:pt x="423334" y="1385711"/>
                    <a:pt x="812800" y="1303867"/>
                    <a:pt x="1004711" y="1230489"/>
                  </a:cubicBezTo>
                  <a:cubicBezTo>
                    <a:pt x="1196622" y="1157111"/>
                    <a:pt x="1397000" y="1007533"/>
                    <a:pt x="1411111" y="841022"/>
                  </a:cubicBezTo>
                  <a:cubicBezTo>
                    <a:pt x="1425222" y="674511"/>
                    <a:pt x="1238956" y="349955"/>
                    <a:pt x="1089378" y="231422"/>
                  </a:cubicBezTo>
                  <a:cubicBezTo>
                    <a:pt x="939800" y="112889"/>
                    <a:pt x="635000" y="155222"/>
                    <a:pt x="513645" y="129822"/>
                  </a:cubicBezTo>
                  <a:cubicBezTo>
                    <a:pt x="392290" y="104422"/>
                    <a:pt x="476956" y="0"/>
                    <a:pt x="395111" y="79022"/>
                  </a:cubicBezTo>
                  <a:close/>
                </a:path>
              </a:pathLst>
            </a:cu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4845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Memory Of John </a:t>
            </a:r>
            <a:r>
              <a:rPr lang="en-US" b="1" dirty="0" err="1" smtClean="0"/>
              <a:t>Balatinecz</a:t>
            </a:r>
            <a:endParaRPr lang="en-US" b="1" dirty="0"/>
          </a:p>
        </p:txBody>
      </p:sp>
      <p:pic>
        <p:nvPicPr>
          <p:cNvPr id="4" name="Content Placeholder 3" descr="johnbalatinecz.jpg"/>
          <p:cNvPicPr>
            <a:picLocks noGrp="1" noChangeAspect="1"/>
          </p:cNvPicPr>
          <p:nvPr>
            <p:ph idx="1"/>
          </p:nvPr>
        </p:nvPicPr>
        <p:blipFill>
          <a:blip r:embed="rId2">
            <a:extLst>
              <a:ext uri="{28A0092B-C50C-407E-A947-70E740481C1C}">
                <a14:useLocalDpi xmlns:a14="http://schemas.microsoft.com/office/drawing/2010/main" val="0"/>
              </a:ext>
            </a:extLst>
          </a:blip>
          <a:srcRect l="-65711" r="-65711"/>
          <a:stretch>
            <a:fillRect/>
          </a:stretch>
        </p:blipFill>
        <p:spPr/>
      </p:pic>
      <p:sp>
        <p:nvSpPr>
          <p:cNvPr id="3" name="TextBox 2"/>
          <p:cNvSpPr txBox="1"/>
          <p:nvPr/>
        </p:nvSpPr>
        <p:spPr>
          <a:xfrm>
            <a:off x="2235200" y="6244694"/>
            <a:ext cx="4624283" cy="461665"/>
          </a:xfrm>
          <a:prstGeom prst="rect">
            <a:avLst/>
          </a:prstGeom>
          <a:noFill/>
        </p:spPr>
        <p:txBody>
          <a:bodyPr wrap="none" rtlCol="0">
            <a:spAutoFit/>
          </a:bodyPr>
          <a:lstStyle/>
          <a:p>
            <a:r>
              <a:rPr lang="en-US" sz="2400" dirty="0"/>
              <a:t> January 19, 1937 </a:t>
            </a:r>
            <a:r>
              <a:rPr lang="mr-IN" sz="2400" dirty="0" smtClean="0"/>
              <a:t>–</a:t>
            </a:r>
            <a:r>
              <a:rPr lang="en-US" sz="2400" dirty="0" smtClean="0"/>
              <a:t> </a:t>
            </a:r>
            <a:r>
              <a:rPr lang="en-US" sz="2400" dirty="0"/>
              <a:t>August </a:t>
            </a:r>
            <a:r>
              <a:rPr lang="en-US" sz="2400" dirty="0" smtClean="0"/>
              <a:t>6</a:t>
            </a:r>
            <a:r>
              <a:rPr lang="en-US" sz="2400" dirty="0"/>
              <a:t>, 2017 </a:t>
            </a:r>
          </a:p>
        </p:txBody>
      </p:sp>
    </p:spTree>
    <p:extLst>
      <p:ext uri="{BB962C8B-B14F-4D97-AF65-F5344CB8AC3E}">
        <p14:creationId xmlns:p14="http://schemas.microsoft.com/office/powerpoint/2010/main" val="24445048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1143000"/>
          </a:xfrm>
        </p:spPr>
        <p:txBody>
          <a:bodyPr>
            <a:normAutofit fontScale="90000"/>
          </a:bodyPr>
          <a:lstStyle/>
          <a:p>
            <a:r>
              <a:rPr lang="en-US" b="1" dirty="0" smtClean="0"/>
              <a:t>Sulfated </a:t>
            </a:r>
            <a:r>
              <a:rPr lang="en-US" b="1" dirty="0" err="1" smtClean="0"/>
              <a:t>Glycosaminoglycans</a:t>
            </a:r>
            <a:r>
              <a:rPr lang="en-US" b="1" dirty="0" smtClean="0"/>
              <a:t> (</a:t>
            </a:r>
            <a:r>
              <a:rPr lang="en-US" b="1" dirty="0" err="1" smtClean="0"/>
              <a:t>GAGs</a:t>
            </a:r>
            <a:r>
              <a:rPr lang="en-US" b="1" dirty="0" smtClean="0"/>
              <a:t>)</a:t>
            </a:r>
            <a:endParaRPr lang="en-US" b="1" dirty="0"/>
          </a:p>
        </p:txBody>
      </p:sp>
      <p:pic>
        <p:nvPicPr>
          <p:cNvPr id="4" name="Content Placeholder 3" descr="sulfated_proteoglycans.gif"/>
          <p:cNvPicPr>
            <a:picLocks noGrp="1" noChangeAspect="1"/>
          </p:cNvPicPr>
          <p:nvPr>
            <p:ph idx="1"/>
          </p:nvPr>
        </p:nvPicPr>
        <p:blipFill>
          <a:blip r:embed="rId3"/>
          <a:srcRect l="-48228" r="-48228"/>
          <a:stretch>
            <a:fillRect/>
          </a:stretch>
        </p:blipFill>
        <p:spPr>
          <a:xfrm>
            <a:off x="1337421" y="1155700"/>
            <a:ext cx="9952879" cy="5473700"/>
          </a:xfrm>
        </p:spPr>
      </p:pic>
      <p:sp>
        <p:nvSpPr>
          <p:cNvPr id="5" name="Content Placeholder 2"/>
          <p:cNvSpPr txBox="1">
            <a:spLocks/>
          </p:cNvSpPr>
          <p:nvPr/>
        </p:nvSpPr>
        <p:spPr>
          <a:xfrm>
            <a:off x="457200" y="1155700"/>
            <a:ext cx="3302000" cy="5029200"/>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Prominent in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glycocalyx</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extracellular matrix of cells</a:t>
            </a:r>
            <a:endParaRPr kumimoji="0" lang="en-US" sz="320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Amount of sulfate depends on availability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3200" dirty="0" smtClean="0"/>
              <a:t> Regulate signaling and nutrient uptake</a:t>
            </a:r>
          </a:p>
          <a:p>
            <a:pPr marL="342900" lvl="0" indent="-342900">
              <a:spcBef>
                <a:spcPct val="20000"/>
              </a:spcBef>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5829300" y="26162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70600" y="4876800"/>
            <a:ext cx="469900" cy="304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29300" y="3975100"/>
            <a:ext cx="482600" cy="2540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16600" y="5359400"/>
            <a:ext cx="482600" cy="3429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96000" y="62230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711700" y="6210300"/>
            <a:ext cx="469900" cy="406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829300" y="1244600"/>
            <a:ext cx="482600" cy="2794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6989191" y="3823814"/>
            <a:ext cx="1658057" cy="849156"/>
          </a:xfrm>
          <a:custGeom>
            <a:avLst/>
            <a:gdLst>
              <a:gd name="connsiteX0" fmla="*/ 749342 w 1658057"/>
              <a:gd name="connsiteY0" fmla="*/ 36986 h 849156"/>
              <a:gd name="connsiteX1" fmla="*/ 55076 w 1658057"/>
              <a:gd name="connsiteY1" fmla="*/ 290986 h 849156"/>
              <a:gd name="connsiteX2" fmla="*/ 139742 w 1658057"/>
              <a:gd name="connsiteY2" fmla="*/ 748186 h 849156"/>
              <a:gd name="connsiteX3" fmla="*/ 901742 w 1658057"/>
              <a:gd name="connsiteY3" fmla="*/ 832853 h 849156"/>
              <a:gd name="connsiteX4" fmla="*/ 1646809 w 1658057"/>
              <a:gd name="connsiteY4" fmla="*/ 511119 h 849156"/>
              <a:gd name="connsiteX5" fmla="*/ 1308142 w 1658057"/>
              <a:gd name="connsiteY5" fmla="*/ 20053 h 849156"/>
              <a:gd name="connsiteX6" fmla="*/ 732409 w 1658057"/>
              <a:gd name="connsiteY6" fmla="*/ 87786 h 849156"/>
              <a:gd name="connsiteX7" fmla="*/ 732409 w 1658057"/>
              <a:gd name="connsiteY7" fmla="*/ 87786 h 849156"/>
              <a:gd name="connsiteX8" fmla="*/ 732409 w 1658057"/>
              <a:gd name="connsiteY8" fmla="*/ 87786 h 8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057" h="849156">
                <a:moveTo>
                  <a:pt x="749342" y="36986"/>
                </a:moveTo>
                <a:cubicBezTo>
                  <a:pt x="453009" y="104719"/>
                  <a:pt x="156676" y="172453"/>
                  <a:pt x="55076" y="290986"/>
                </a:cubicBezTo>
                <a:cubicBezTo>
                  <a:pt x="-46524" y="409519"/>
                  <a:pt x="-1369" y="657875"/>
                  <a:pt x="139742" y="748186"/>
                </a:cubicBezTo>
                <a:cubicBezTo>
                  <a:pt x="280853" y="838497"/>
                  <a:pt x="650564" y="872364"/>
                  <a:pt x="901742" y="832853"/>
                </a:cubicBezTo>
                <a:cubicBezTo>
                  <a:pt x="1152920" y="793342"/>
                  <a:pt x="1579076" y="646586"/>
                  <a:pt x="1646809" y="511119"/>
                </a:cubicBezTo>
                <a:cubicBezTo>
                  <a:pt x="1714542" y="375652"/>
                  <a:pt x="1460542" y="90608"/>
                  <a:pt x="1308142" y="20053"/>
                </a:cubicBezTo>
                <a:cubicBezTo>
                  <a:pt x="1155742" y="-50502"/>
                  <a:pt x="732409" y="87786"/>
                  <a:pt x="732409" y="87786"/>
                </a:cubicBezTo>
                <a:lnTo>
                  <a:pt x="732409" y="87786"/>
                </a:lnTo>
                <a:lnTo>
                  <a:pt x="732409" y="87786"/>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6588599" y="3592981"/>
            <a:ext cx="2174995" cy="461665"/>
          </a:xfrm>
          <a:prstGeom prst="rect">
            <a:avLst/>
          </a:prstGeom>
          <a:solidFill>
            <a:srgbClr val="FFFFFF"/>
          </a:solidFill>
          <a:ln>
            <a:solidFill>
              <a:schemeClr val="tx1"/>
            </a:solidFill>
          </a:ln>
        </p:spPr>
        <p:txBody>
          <a:bodyPr wrap="none" rtlCol="0">
            <a:spAutoFit/>
          </a:bodyPr>
          <a:lstStyle/>
          <a:p>
            <a:r>
              <a:rPr lang="en-US" sz="2400" dirty="0" err="1" smtClean="0"/>
              <a:t>Heparan</a:t>
            </a:r>
            <a:r>
              <a:rPr lang="en-US" sz="2400" dirty="0" smtClean="0"/>
              <a:t> sulfate</a:t>
            </a:r>
            <a:endParaRPr lang="en-US" sz="2400" dirty="0"/>
          </a:p>
        </p:txBody>
      </p:sp>
    </p:spTree>
    <p:extLst>
      <p:ext uri="{BB962C8B-B14F-4D97-AF65-F5344CB8AC3E}">
        <p14:creationId xmlns:p14="http://schemas.microsoft.com/office/powerpoint/2010/main" val="727948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5" name="TextBox 4"/>
          <p:cNvSpPr txBox="1"/>
          <p:nvPr/>
        </p:nvSpPr>
        <p:spPr>
          <a:xfrm>
            <a:off x="279398" y="242872"/>
            <a:ext cx="8864601" cy="830997"/>
          </a:xfrm>
          <a:prstGeom prst="rect">
            <a:avLst/>
          </a:prstGeom>
          <a:noFill/>
        </p:spPr>
        <p:txBody>
          <a:bodyPr wrap="square" rtlCol="0">
            <a:spAutoFit/>
          </a:bodyPr>
          <a:lstStyle/>
          <a:p>
            <a:r>
              <a:rPr lang="en-US" sz="2400" b="1" dirty="0"/>
              <a:t>'Bottle brush' molecule structures -  protein </a:t>
            </a:r>
            <a:r>
              <a:rPr lang="en-US" sz="2400" b="1" dirty="0" smtClean="0"/>
              <a:t>centered</a:t>
            </a:r>
            <a:r>
              <a:rPr lang="en-US" sz="2400" b="1" dirty="0"/>
              <a:t>, carbohydrate bristles terminating with sulfate/water 'activity </a:t>
            </a:r>
            <a:r>
              <a:rPr lang="en-US" sz="2400" b="1" dirty="0" smtClean="0"/>
              <a:t>areas'</a:t>
            </a:r>
            <a:endParaRPr lang="en-US" sz="2400" b="1" dirty="0"/>
          </a:p>
        </p:txBody>
      </p:sp>
      <p:pic>
        <p:nvPicPr>
          <p:cNvPr id="6" name="Picture 5" descr="spinal_colum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82" y="1073869"/>
            <a:ext cx="5055170" cy="4562288"/>
          </a:xfrm>
          <a:prstGeom prst="rect">
            <a:avLst/>
          </a:prstGeom>
        </p:spPr>
      </p:pic>
      <p:pic>
        <p:nvPicPr>
          <p:cNvPr id="4" name="Content Placeholder 3" descr="chondroitin_sulfate.png"/>
          <p:cNvPicPr>
            <a:picLocks noGrp="1" noChangeAspect="1"/>
          </p:cNvPicPr>
          <p:nvPr>
            <p:ph idx="1"/>
          </p:nvPr>
        </p:nvPicPr>
        <p:blipFill>
          <a:blip r:embed="rId4">
            <a:extLst>
              <a:ext uri="{28A0092B-C50C-407E-A947-70E740481C1C}">
                <a14:useLocalDpi xmlns:a14="http://schemas.microsoft.com/office/drawing/2010/main" val="0"/>
              </a:ext>
            </a:extLst>
          </a:blip>
          <a:srcRect l="-22059" r="-22059"/>
          <a:stretch>
            <a:fillRect/>
          </a:stretch>
        </p:blipFill>
        <p:spPr>
          <a:xfrm>
            <a:off x="3929530" y="3573086"/>
            <a:ext cx="5864320" cy="3225150"/>
          </a:xfrm>
        </p:spPr>
      </p:pic>
    </p:spTree>
    <p:extLst>
      <p:ext uri="{BB962C8B-B14F-4D97-AF65-F5344CB8AC3E}">
        <p14:creationId xmlns:p14="http://schemas.microsoft.com/office/powerpoint/2010/main" val="14958304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SPGs_signaling.png"/>
          <p:cNvPicPr>
            <a:picLocks noGrp="1" noChangeAspect="1"/>
          </p:cNvPicPr>
          <p:nvPr>
            <p:ph idx="1"/>
          </p:nvPr>
        </p:nvPicPr>
        <p:blipFill>
          <a:blip r:embed="rId3">
            <a:extLst>
              <a:ext uri="{28A0092B-C50C-407E-A947-70E740481C1C}">
                <a14:useLocalDpi xmlns:a14="http://schemas.microsoft.com/office/drawing/2010/main" val="0"/>
              </a:ext>
            </a:extLst>
          </a:blip>
          <a:srcRect l="-25231" r="-25231"/>
          <a:stretch>
            <a:fillRect/>
          </a:stretch>
        </p:blipFill>
        <p:spPr>
          <a:xfrm>
            <a:off x="-558800" y="1071426"/>
            <a:ext cx="10244667" cy="5634172"/>
          </a:xfrm>
        </p:spPr>
      </p:pic>
      <p:sp>
        <p:nvSpPr>
          <p:cNvPr id="2" name="Title 1"/>
          <p:cNvSpPr>
            <a:spLocks noGrp="1"/>
          </p:cNvSpPr>
          <p:nvPr>
            <p:ph type="title"/>
          </p:nvPr>
        </p:nvSpPr>
        <p:spPr>
          <a:xfrm>
            <a:off x="457200" y="-20774"/>
            <a:ext cx="8229600" cy="1143000"/>
          </a:xfrm>
        </p:spPr>
        <p:txBody>
          <a:bodyPr>
            <a:normAutofit fontScale="90000"/>
          </a:bodyPr>
          <a:lstStyle/>
          <a:p>
            <a:r>
              <a:rPr lang="en-US" b="1" dirty="0" smtClean="0"/>
              <a:t>Multiple Roles of </a:t>
            </a:r>
            <a:r>
              <a:rPr lang="en-US" b="1" dirty="0" err="1" smtClean="0"/>
              <a:t>Heparan</a:t>
            </a:r>
            <a:r>
              <a:rPr lang="en-US" b="1" dirty="0" smtClean="0"/>
              <a:t> Sulfate Proteoglycans (HSPGs)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59061" y="6396335"/>
            <a:ext cx="9084939" cy="461665"/>
          </a:xfrm>
          <a:prstGeom prst="rect">
            <a:avLst/>
          </a:prstGeom>
          <a:noFill/>
        </p:spPr>
        <p:txBody>
          <a:bodyPr wrap="none" rtlCol="0">
            <a:spAutoFit/>
          </a:bodyPr>
          <a:lstStyle/>
          <a:p>
            <a:r>
              <a:rPr lang="en-US" sz="2400" dirty="0">
                <a:solidFill>
                  <a:srgbClr val="FF0000"/>
                </a:solidFill>
              </a:rPr>
              <a:t>*</a:t>
            </a:r>
            <a:r>
              <a:rPr lang="en-US" sz="2400" dirty="0"/>
              <a:t>Figure 3. </a:t>
            </a:r>
            <a:r>
              <a:rPr lang="en-US" sz="2400" dirty="0" smtClean="0"/>
              <a:t>FE </a:t>
            </a:r>
            <a:r>
              <a:rPr lang="en-US" sz="2400" dirty="0" err="1"/>
              <a:t>Poulain</a:t>
            </a:r>
            <a:r>
              <a:rPr lang="en-US" sz="2400" dirty="0"/>
              <a:t> and HJ Yost.  Development 2015; 142: 3456-3467.  </a:t>
            </a:r>
          </a:p>
        </p:txBody>
      </p:sp>
    </p:spTree>
    <p:extLst>
      <p:ext uri="{BB962C8B-B14F-4D97-AF65-F5344CB8AC3E}">
        <p14:creationId xmlns:p14="http://schemas.microsoft.com/office/powerpoint/2010/main" val="35817940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4" y="-144688"/>
            <a:ext cx="8585200" cy="1143000"/>
          </a:xfrm>
        </p:spPr>
        <p:txBody>
          <a:bodyPr>
            <a:normAutofit fontScale="90000"/>
          </a:bodyPr>
          <a:lstStyle/>
          <a:p>
            <a:r>
              <a:rPr lang="en-US" b="1" dirty="0" smtClean="0"/>
              <a:t>Heparin Protects from ROS due to Iron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72532" y="905937"/>
            <a:ext cx="8229600" cy="4525963"/>
          </a:xfrm>
        </p:spPr>
        <p:txBody>
          <a:bodyPr/>
          <a:lstStyle/>
          <a:p>
            <a:pPr marL="0" indent="0">
              <a:buNone/>
            </a:pPr>
            <a:r>
              <a:rPr lang="en-US" dirty="0"/>
              <a:t>Free radical </a:t>
            </a:r>
            <a:r>
              <a:rPr lang="en-US" dirty="0" smtClean="0"/>
              <a:t>production (</a:t>
            </a:r>
            <a:r>
              <a:rPr lang="en-US" i="1" dirty="0" smtClean="0">
                <a:solidFill>
                  <a:srgbClr val="FF0000"/>
                </a:solidFill>
              </a:rPr>
              <a:t>Fenton </a:t>
            </a:r>
            <a:r>
              <a:rPr lang="en-US" dirty="0" smtClean="0"/>
              <a:t>reaction):</a:t>
            </a:r>
            <a:endParaRPr lang="en-US" dirty="0"/>
          </a:p>
          <a:p>
            <a:pPr marL="0" indent="0">
              <a:buNone/>
            </a:pPr>
            <a:r>
              <a:rPr lang="en-US" dirty="0" smtClean="0"/>
              <a:t>	Fe</a:t>
            </a:r>
            <a:r>
              <a:rPr lang="en-US" dirty="0"/>
              <a:t>(II) + 0</a:t>
            </a:r>
            <a:r>
              <a:rPr lang="en-US" baseline="-25000" dirty="0"/>
              <a:t>2</a:t>
            </a:r>
            <a:r>
              <a:rPr lang="en-US" dirty="0"/>
              <a:t> + 20H</a:t>
            </a:r>
            <a:r>
              <a:rPr lang="en-US" baseline="30000" dirty="0"/>
              <a:t>-</a:t>
            </a:r>
            <a:r>
              <a:rPr lang="en-US" dirty="0"/>
              <a:t> --&gt; Fe(III)(OH</a:t>
            </a:r>
            <a:r>
              <a:rPr lang="en-US" dirty="0" smtClean="0"/>
              <a:t>)</a:t>
            </a:r>
            <a:r>
              <a:rPr lang="en-US" baseline="-25000" dirty="0"/>
              <a:t> </a:t>
            </a:r>
            <a:r>
              <a:rPr lang="en-US" baseline="-25000" dirty="0" smtClean="0"/>
              <a:t>2</a:t>
            </a:r>
            <a:r>
              <a:rPr lang="en-US" dirty="0" smtClean="0"/>
              <a:t> </a:t>
            </a:r>
            <a:r>
              <a:rPr lang="en-US" dirty="0"/>
              <a:t>+ </a:t>
            </a:r>
            <a:r>
              <a:rPr lang="en-US" dirty="0" smtClean="0"/>
              <a:t>0</a:t>
            </a:r>
            <a:r>
              <a:rPr lang="en-US" baseline="-25000" dirty="0" smtClean="0"/>
              <a:t>2</a:t>
            </a:r>
            <a:r>
              <a:rPr lang="en-US" baseline="30000" dirty="0" smtClean="0"/>
              <a:t>-</a:t>
            </a:r>
            <a:endParaRPr lang="en-US" dirty="0"/>
          </a:p>
          <a:p>
            <a:endParaRPr lang="en-US" dirty="0"/>
          </a:p>
          <a:p>
            <a:pPr marL="0" indent="0">
              <a:buNone/>
            </a:pPr>
            <a:r>
              <a:rPr lang="en-US" dirty="0"/>
              <a:t>But, in the acid environment of heparin:</a:t>
            </a:r>
          </a:p>
          <a:p>
            <a:pPr marL="0" indent="0">
              <a:buNone/>
            </a:pPr>
            <a:r>
              <a:rPr lang="en-US" dirty="0" smtClean="0"/>
              <a:t>	4Fe</a:t>
            </a:r>
            <a:r>
              <a:rPr lang="en-US" dirty="0"/>
              <a:t>(II) + </a:t>
            </a:r>
            <a:r>
              <a:rPr lang="en-US" dirty="0" smtClean="0"/>
              <a:t>0</a:t>
            </a:r>
            <a:r>
              <a:rPr lang="en-US" baseline="-25000" dirty="0" smtClean="0"/>
              <a:t>2</a:t>
            </a:r>
            <a:r>
              <a:rPr lang="en-US" dirty="0" smtClean="0"/>
              <a:t> </a:t>
            </a:r>
            <a:r>
              <a:rPr lang="en-US" dirty="0"/>
              <a:t>+ 4H+ --&gt; 4Fe(III) + </a:t>
            </a:r>
            <a:r>
              <a:rPr lang="en-US" dirty="0" smtClean="0"/>
              <a:t>2H</a:t>
            </a:r>
            <a:r>
              <a:rPr lang="en-US" baseline="-25000" dirty="0" smtClean="0"/>
              <a:t>2</a:t>
            </a:r>
            <a:r>
              <a:rPr lang="en-US" dirty="0" smtClean="0"/>
              <a:t>0</a:t>
            </a:r>
            <a:endParaRPr lang="en-US" dirty="0"/>
          </a:p>
          <a:p>
            <a:endParaRPr lang="en-US" dirty="0"/>
          </a:p>
        </p:txBody>
      </p:sp>
      <p:pic>
        <p:nvPicPr>
          <p:cNvPr id="18" name="Content Placeholder 3" descr="heparan_sulfate.png"/>
          <p:cNvPicPr>
            <a:picLocks noChangeAspect="1"/>
          </p:cNvPicPr>
          <p:nvPr/>
        </p:nvPicPr>
        <p:blipFill>
          <a:blip r:embed="rId2"/>
          <a:srcRect l="-11781" r="-11781"/>
          <a:stretch>
            <a:fillRect/>
          </a:stretch>
        </p:blipFill>
        <p:spPr>
          <a:xfrm>
            <a:off x="2071687" y="3911606"/>
            <a:ext cx="4803245" cy="2641600"/>
          </a:xfrm>
          <a:prstGeom prst="rect">
            <a:avLst/>
          </a:prstGeom>
        </p:spPr>
      </p:pic>
      <p:sp>
        <p:nvSpPr>
          <p:cNvPr id="4" name="TextBox 3"/>
          <p:cNvSpPr txBox="1"/>
          <p:nvPr/>
        </p:nvSpPr>
        <p:spPr>
          <a:xfrm>
            <a:off x="7162803" y="651179"/>
            <a:ext cx="1569961" cy="461665"/>
          </a:xfrm>
          <a:prstGeom prst="rect">
            <a:avLst/>
          </a:prstGeom>
          <a:solidFill>
            <a:srgbClr val="FCFFBC"/>
          </a:solidFill>
          <a:ln>
            <a:solidFill>
              <a:schemeClr val="tx1"/>
            </a:solidFill>
          </a:ln>
        </p:spPr>
        <p:txBody>
          <a:bodyPr wrap="none" rtlCol="0">
            <a:spAutoFit/>
          </a:bodyPr>
          <a:lstStyle>
            <a:defPPr>
              <a:defRPr lang="en-US"/>
            </a:defPPr>
            <a:lvl1pPr>
              <a:defRPr sz="2400"/>
            </a:lvl1pPr>
          </a:lstStyle>
          <a:p>
            <a:r>
              <a:rPr lang="en-US" dirty="0"/>
              <a:t>superoxide</a:t>
            </a:r>
          </a:p>
        </p:txBody>
      </p:sp>
      <p:sp>
        <p:nvSpPr>
          <p:cNvPr id="6" name="TextBox 5"/>
          <p:cNvSpPr txBox="1"/>
          <p:nvPr/>
        </p:nvSpPr>
        <p:spPr>
          <a:xfrm>
            <a:off x="7061208" y="2395312"/>
            <a:ext cx="915635" cy="461665"/>
          </a:xfrm>
          <a:prstGeom prst="rect">
            <a:avLst/>
          </a:prstGeom>
          <a:solidFill>
            <a:srgbClr val="FCFFBC"/>
          </a:solidFill>
          <a:ln>
            <a:solidFill>
              <a:schemeClr val="tx1"/>
            </a:solidFill>
          </a:ln>
        </p:spPr>
        <p:txBody>
          <a:bodyPr wrap="none" rtlCol="0">
            <a:spAutoFit/>
          </a:bodyPr>
          <a:lstStyle/>
          <a:p>
            <a:r>
              <a:rPr lang="en-US" sz="2400" dirty="0" smtClean="0"/>
              <a:t>water</a:t>
            </a:r>
            <a:endParaRPr lang="en-US" sz="2400" dirty="0"/>
          </a:p>
        </p:txBody>
      </p:sp>
      <p:sp>
        <p:nvSpPr>
          <p:cNvPr id="8" name="Freeform 7"/>
          <p:cNvSpPr/>
          <p:nvPr/>
        </p:nvSpPr>
        <p:spPr>
          <a:xfrm>
            <a:off x="6874942" y="2856977"/>
            <a:ext cx="711200" cy="694267"/>
          </a:xfrm>
          <a:custGeom>
            <a:avLst/>
            <a:gdLst>
              <a:gd name="connsiteX0" fmla="*/ 711200 w 711200"/>
              <a:gd name="connsiteY0" fmla="*/ 0 h 694267"/>
              <a:gd name="connsiteX1" fmla="*/ 321733 w 711200"/>
              <a:gd name="connsiteY1" fmla="*/ 575734 h 694267"/>
              <a:gd name="connsiteX2" fmla="*/ 0 w 711200"/>
              <a:gd name="connsiteY2" fmla="*/ 694267 h 694267"/>
            </a:gdLst>
            <a:ahLst/>
            <a:cxnLst>
              <a:cxn ang="0">
                <a:pos x="connsiteX0" y="connsiteY0"/>
              </a:cxn>
              <a:cxn ang="0">
                <a:pos x="connsiteX1" y="connsiteY1"/>
              </a:cxn>
              <a:cxn ang="0">
                <a:pos x="connsiteX2" y="connsiteY2"/>
              </a:cxn>
            </a:cxnLst>
            <a:rect l="l" t="t" r="r" b="b"/>
            <a:pathLst>
              <a:path w="711200" h="694267">
                <a:moveTo>
                  <a:pt x="711200" y="0"/>
                </a:moveTo>
                <a:cubicBezTo>
                  <a:pt x="575733" y="230011"/>
                  <a:pt x="440266" y="460023"/>
                  <a:pt x="321733" y="575734"/>
                </a:cubicBezTo>
                <a:cubicBezTo>
                  <a:pt x="203200" y="691445"/>
                  <a:pt x="0" y="694267"/>
                  <a:pt x="0" y="694267"/>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7128940" y="1134539"/>
            <a:ext cx="711200" cy="694267"/>
          </a:xfrm>
          <a:custGeom>
            <a:avLst/>
            <a:gdLst>
              <a:gd name="connsiteX0" fmla="*/ 711200 w 711200"/>
              <a:gd name="connsiteY0" fmla="*/ 0 h 694267"/>
              <a:gd name="connsiteX1" fmla="*/ 321733 w 711200"/>
              <a:gd name="connsiteY1" fmla="*/ 575734 h 694267"/>
              <a:gd name="connsiteX2" fmla="*/ 0 w 711200"/>
              <a:gd name="connsiteY2" fmla="*/ 694267 h 694267"/>
            </a:gdLst>
            <a:ahLst/>
            <a:cxnLst>
              <a:cxn ang="0">
                <a:pos x="connsiteX0" y="connsiteY0"/>
              </a:cxn>
              <a:cxn ang="0">
                <a:pos x="connsiteX1" y="connsiteY1"/>
              </a:cxn>
              <a:cxn ang="0">
                <a:pos x="connsiteX2" y="connsiteY2"/>
              </a:cxn>
            </a:cxnLst>
            <a:rect l="l" t="t" r="r" b="b"/>
            <a:pathLst>
              <a:path w="711200" h="694267">
                <a:moveTo>
                  <a:pt x="711200" y="0"/>
                </a:moveTo>
                <a:cubicBezTo>
                  <a:pt x="575733" y="230011"/>
                  <a:pt x="440266" y="460023"/>
                  <a:pt x="321733" y="575734"/>
                </a:cubicBezTo>
                <a:cubicBezTo>
                  <a:pt x="203200" y="691445"/>
                  <a:pt x="0" y="694267"/>
                  <a:pt x="0" y="694267"/>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2518227" y="6407091"/>
            <a:ext cx="6625773" cy="461665"/>
          </a:xfrm>
          <a:prstGeom prst="rect">
            <a:avLst/>
          </a:prstGeom>
          <a:noFill/>
        </p:spPr>
        <p:txBody>
          <a:bodyPr wrap="square" rtlCol="0">
            <a:spAutoFit/>
          </a:bodyPr>
          <a:lstStyle/>
          <a:p>
            <a:r>
              <a:rPr lang="en-US" sz="2400" dirty="0" smtClean="0">
                <a:solidFill>
                  <a:srgbClr val="FF0000"/>
                </a:solidFill>
              </a:rPr>
              <a:t>*</a:t>
            </a:r>
            <a:r>
              <a:rPr lang="en-US" sz="2400" dirty="0" smtClean="0"/>
              <a:t>M.A</a:t>
            </a:r>
            <a:r>
              <a:rPr lang="en-US" sz="2400" dirty="0"/>
              <a:t>. Ross et al.,  </a:t>
            </a:r>
            <a:r>
              <a:rPr lang="en-US" sz="2400" dirty="0" err="1"/>
              <a:t>Biochem</a:t>
            </a:r>
            <a:r>
              <a:rPr lang="en-US" sz="2400" dirty="0"/>
              <a:t>. J. 1992, 286: 717-720</a:t>
            </a:r>
            <a:r>
              <a:rPr lang="en-US" sz="2400" dirty="0" smtClean="0"/>
              <a:t>.</a:t>
            </a:r>
            <a:endParaRPr lang="en-US" sz="2400" dirty="0"/>
          </a:p>
        </p:txBody>
      </p:sp>
    </p:spTree>
    <p:extLst>
      <p:ext uri="{BB962C8B-B14F-4D97-AF65-F5344CB8AC3E}">
        <p14:creationId xmlns:p14="http://schemas.microsoft.com/office/powerpoint/2010/main" val="704192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4" y="-144688"/>
            <a:ext cx="8585200" cy="1143000"/>
          </a:xfrm>
        </p:spPr>
        <p:txBody>
          <a:bodyPr>
            <a:normAutofit fontScale="90000"/>
          </a:bodyPr>
          <a:lstStyle/>
          <a:p>
            <a:r>
              <a:rPr lang="en-US" b="1" dirty="0" smtClean="0"/>
              <a:t>Heparin Protects from ROS due to Iron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72532" y="905937"/>
            <a:ext cx="8229600" cy="4525963"/>
          </a:xfrm>
        </p:spPr>
        <p:txBody>
          <a:bodyPr/>
          <a:lstStyle/>
          <a:p>
            <a:pPr marL="0" indent="0">
              <a:buNone/>
            </a:pPr>
            <a:r>
              <a:rPr lang="en-US" dirty="0"/>
              <a:t>Free radical </a:t>
            </a:r>
            <a:r>
              <a:rPr lang="en-US" dirty="0" smtClean="0"/>
              <a:t>production (</a:t>
            </a:r>
            <a:r>
              <a:rPr lang="en-US" i="1" dirty="0" smtClean="0">
                <a:solidFill>
                  <a:srgbClr val="FF0000"/>
                </a:solidFill>
              </a:rPr>
              <a:t>Fenton </a:t>
            </a:r>
            <a:r>
              <a:rPr lang="en-US" dirty="0" smtClean="0"/>
              <a:t>reaction):</a:t>
            </a:r>
            <a:endParaRPr lang="en-US" dirty="0"/>
          </a:p>
          <a:p>
            <a:pPr marL="0" indent="0">
              <a:buNone/>
            </a:pPr>
            <a:r>
              <a:rPr lang="en-US" dirty="0" smtClean="0"/>
              <a:t>	Fe</a:t>
            </a:r>
            <a:r>
              <a:rPr lang="en-US" dirty="0"/>
              <a:t>(II) + 0</a:t>
            </a:r>
            <a:r>
              <a:rPr lang="en-US" baseline="-25000" dirty="0"/>
              <a:t>2</a:t>
            </a:r>
            <a:r>
              <a:rPr lang="en-US" dirty="0"/>
              <a:t> + 20H</a:t>
            </a:r>
            <a:r>
              <a:rPr lang="en-US" baseline="30000" dirty="0"/>
              <a:t>-</a:t>
            </a:r>
            <a:r>
              <a:rPr lang="en-US" dirty="0"/>
              <a:t> --&gt; Fe(III)(OH</a:t>
            </a:r>
            <a:r>
              <a:rPr lang="en-US" dirty="0" smtClean="0"/>
              <a:t>)</a:t>
            </a:r>
            <a:r>
              <a:rPr lang="en-US" baseline="-25000" dirty="0"/>
              <a:t> </a:t>
            </a:r>
            <a:r>
              <a:rPr lang="en-US" baseline="-25000" dirty="0" smtClean="0"/>
              <a:t>2</a:t>
            </a:r>
            <a:r>
              <a:rPr lang="en-US" dirty="0" smtClean="0"/>
              <a:t> </a:t>
            </a:r>
            <a:r>
              <a:rPr lang="en-US" dirty="0"/>
              <a:t>+ </a:t>
            </a:r>
            <a:r>
              <a:rPr lang="en-US" dirty="0" smtClean="0"/>
              <a:t>0</a:t>
            </a:r>
            <a:r>
              <a:rPr lang="en-US" baseline="-25000" dirty="0" smtClean="0"/>
              <a:t>2</a:t>
            </a:r>
            <a:r>
              <a:rPr lang="en-US" baseline="30000" dirty="0" smtClean="0"/>
              <a:t>-</a:t>
            </a:r>
            <a:endParaRPr lang="en-US" dirty="0"/>
          </a:p>
          <a:p>
            <a:endParaRPr lang="en-US" dirty="0"/>
          </a:p>
          <a:p>
            <a:pPr marL="0" indent="0">
              <a:buNone/>
            </a:pPr>
            <a:r>
              <a:rPr lang="en-US" dirty="0"/>
              <a:t>But, in the acid environment of heparin:</a:t>
            </a:r>
          </a:p>
          <a:p>
            <a:pPr marL="0" indent="0">
              <a:buNone/>
            </a:pPr>
            <a:r>
              <a:rPr lang="en-US" dirty="0" smtClean="0"/>
              <a:t>	4Fe</a:t>
            </a:r>
            <a:r>
              <a:rPr lang="en-US" dirty="0"/>
              <a:t>(II) + </a:t>
            </a:r>
            <a:r>
              <a:rPr lang="en-US" dirty="0" smtClean="0"/>
              <a:t>0</a:t>
            </a:r>
            <a:r>
              <a:rPr lang="en-US" baseline="-25000" dirty="0" smtClean="0"/>
              <a:t>2</a:t>
            </a:r>
            <a:r>
              <a:rPr lang="en-US" dirty="0" smtClean="0"/>
              <a:t> </a:t>
            </a:r>
            <a:r>
              <a:rPr lang="en-US" dirty="0"/>
              <a:t>+ 4H+ --&gt; 4Fe(III) + </a:t>
            </a:r>
            <a:r>
              <a:rPr lang="en-US" dirty="0" smtClean="0"/>
              <a:t>2H</a:t>
            </a:r>
            <a:r>
              <a:rPr lang="en-US" baseline="-25000" dirty="0" smtClean="0"/>
              <a:t>2</a:t>
            </a:r>
            <a:r>
              <a:rPr lang="en-US" dirty="0" smtClean="0"/>
              <a:t>0</a:t>
            </a:r>
            <a:endParaRPr lang="en-US" dirty="0"/>
          </a:p>
          <a:p>
            <a:endParaRPr lang="en-US" dirty="0"/>
          </a:p>
        </p:txBody>
      </p:sp>
      <p:pic>
        <p:nvPicPr>
          <p:cNvPr id="18" name="Content Placeholder 3" descr="heparan_sulfate.png"/>
          <p:cNvPicPr>
            <a:picLocks noChangeAspect="1"/>
          </p:cNvPicPr>
          <p:nvPr/>
        </p:nvPicPr>
        <p:blipFill>
          <a:blip r:embed="rId2"/>
          <a:srcRect l="-11781" r="-11781"/>
          <a:stretch>
            <a:fillRect/>
          </a:stretch>
        </p:blipFill>
        <p:spPr>
          <a:xfrm>
            <a:off x="2071687" y="3911606"/>
            <a:ext cx="4803245" cy="2641600"/>
          </a:xfrm>
          <a:prstGeom prst="rect">
            <a:avLst/>
          </a:prstGeom>
        </p:spPr>
      </p:pic>
      <p:sp>
        <p:nvSpPr>
          <p:cNvPr id="4" name="TextBox 3"/>
          <p:cNvSpPr txBox="1"/>
          <p:nvPr/>
        </p:nvSpPr>
        <p:spPr>
          <a:xfrm>
            <a:off x="7162803" y="651179"/>
            <a:ext cx="1569961" cy="461665"/>
          </a:xfrm>
          <a:prstGeom prst="rect">
            <a:avLst/>
          </a:prstGeom>
          <a:solidFill>
            <a:srgbClr val="FCFFBC"/>
          </a:solidFill>
          <a:ln>
            <a:solidFill>
              <a:schemeClr val="tx1"/>
            </a:solidFill>
          </a:ln>
        </p:spPr>
        <p:txBody>
          <a:bodyPr wrap="none" rtlCol="0">
            <a:spAutoFit/>
          </a:bodyPr>
          <a:lstStyle>
            <a:defPPr>
              <a:defRPr lang="en-US"/>
            </a:defPPr>
            <a:lvl1pPr>
              <a:defRPr sz="2400"/>
            </a:lvl1pPr>
          </a:lstStyle>
          <a:p>
            <a:r>
              <a:rPr lang="en-US" dirty="0"/>
              <a:t>superoxide</a:t>
            </a:r>
          </a:p>
        </p:txBody>
      </p:sp>
      <p:sp>
        <p:nvSpPr>
          <p:cNvPr id="6" name="TextBox 5"/>
          <p:cNvSpPr txBox="1"/>
          <p:nvPr/>
        </p:nvSpPr>
        <p:spPr>
          <a:xfrm>
            <a:off x="7061208" y="2395312"/>
            <a:ext cx="915635" cy="461665"/>
          </a:xfrm>
          <a:prstGeom prst="rect">
            <a:avLst/>
          </a:prstGeom>
          <a:solidFill>
            <a:srgbClr val="FCFFBC"/>
          </a:solidFill>
          <a:ln>
            <a:solidFill>
              <a:schemeClr val="tx1"/>
            </a:solidFill>
          </a:ln>
        </p:spPr>
        <p:txBody>
          <a:bodyPr wrap="none" rtlCol="0">
            <a:spAutoFit/>
          </a:bodyPr>
          <a:lstStyle/>
          <a:p>
            <a:r>
              <a:rPr lang="en-US" sz="2400" dirty="0" smtClean="0"/>
              <a:t>water</a:t>
            </a:r>
            <a:endParaRPr lang="en-US" sz="2400" dirty="0"/>
          </a:p>
        </p:txBody>
      </p:sp>
      <p:sp>
        <p:nvSpPr>
          <p:cNvPr id="8" name="Freeform 7"/>
          <p:cNvSpPr/>
          <p:nvPr/>
        </p:nvSpPr>
        <p:spPr>
          <a:xfrm>
            <a:off x="6874942" y="2856977"/>
            <a:ext cx="711200" cy="694267"/>
          </a:xfrm>
          <a:custGeom>
            <a:avLst/>
            <a:gdLst>
              <a:gd name="connsiteX0" fmla="*/ 711200 w 711200"/>
              <a:gd name="connsiteY0" fmla="*/ 0 h 694267"/>
              <a:gd name="connsiteX1" fmla="*/ 321733 w 711200"/>
              <a:gd name="connsiteY1" fmla="*/ 575734 h 694267"/>
              <a:gd name="connsiteX2" fmla="*/ 0 w 711200"/>
              <a:gd name="connsiteY2" fmla="*/ 694267 h 694267"/>
            </a:gdLst>
            <a:ahLst/>
            <a:cxnLst>
              <a:cxn ang="0">
                <a:pos x="connsiteX0" y="connsiteY0"/>
              </a:cxn>
              <a:cxn ang="0">
                <a:pos x="connsiteX1" y="connsiteY1"/>
              </a:cxn>
              <a:cxn ang="0">
                <a:pos x="connsiteX2" y="connsiteY2"/>
              </a:cxn>
            </a:cxnLst>
            <a:rect l="l" t="t" r="r" b="b"/>
            <a:pathLst>
              <a:path w="711200" h="694267">
                <a:moveTo>
                  <a:pt x="711200" y="0"/>
                </a:moveTo>
                <a:cubicBezTo>
                  <a:pt x="575733" y="230011"/>
                  <a:pt x="440266" y="460023"/>
                  <a:pt x="321733" y="575734"/>
                </a:cubicBezTo>
                <a:cubicBezTo>
                  <a:pt x="203200" y="691445"/>
                  <a:pt x="0" y="694267"/>
                  <a:pt x="0" y="694267"/>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7128940" y="1134539"/>
            <a:ext cx="711200" cy="694267"/>
          </a:xfrm>
          <a:custGeom>
            <a:avLst/>
            <a:gdLst>
              <a:gd name="connsiteX0" fmla="*/ 711200 w 711200"/>
              <a:gd name="connsiteY0" fmla="*/ 0 h 694267"/>
              <a:gd name="connsiteX1" fmla="*/ 321733 w 711200"/>
              <a:gd name="connsiteY1" fmla="*/ 575734 h 694267"/>
              <a:gd name="connsiteX2" fmla="*/ 0 w 711200"/>
              <a:gd name="connsiteY2" fmla="*/ 694267 h 694267"/>
            </a:gdLst>
            <a:ahLst/>
            <a:cxnLst>
              <a:cxn ang="0">
                <a:pos x="connsiteX0" y="connsiteY0"/>
              </a:cxn>
              <a:cxn ang="0">
                <a:pos x="connsiteX1" y="connsiteY1"/>
              </a:cxn>
              <a:cxn ang="0">
                <a:pos x="connsiteX2" y="connsiteY2"/>
              </a:cxn>
            </a:cxnLst>
            <a:rect l="l" t="t" r="r" b="b"/>
            <a:pathLst>
              <a:path w="711200" h="694267">
                <a:moveTo>
                  <a:pt x="711200" y="0"/>
                </a:moveTo>
                <a:cubicBezTo>
                  <a:pt x="575733" y="230011"/>
                  <a:pt x="440266" y="460023"/>
                  <a:pt x="321733" y="575734"/>
                </a:cubicBezTo>
                <a:cubicBezTo>
                  <a:pt x="203200" y="691445"/>
                  <a:pt x="0" y="694267"/>
                  <a:pt x="0" y="694267"/>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2518227" y="6407091"/>
            <a:ext cx="6625773" cy="461665"/>
          </a:xfrm>
          <a:prstGeom prst="rect">
            <a:avLst/>
          </a:prstGeom>
          <a:noFill/>
        </p:spPr>
        <p:txBody>
          <a:bodyPr wrap="square" rtlCol="0">
            <a:spAutoFit/>
          </a:bodyPr>
          <a:lstStyle/>
          <a:p>
            <a:r>
              <a:rPr lang="en-US" sz="2400" dirty="0" smtClean="0">
                <a:solidFill>
                  <a:srgbClr val="FF0000"/>
                </a:solidFill>
              </a:rPr>
              <a:t>*</a:t>
            </a:r>
            <a:r>
              <a:rPr lang="en-US" sz="2400" dirty="0" smtClean="0"/>
              <a:t>M.A</a:t>
            </a:r>
            <a:r>
              <a:rPr lang="en-US" sz="2400" dirty="0"/>
              <a:t>. Ross et al.,  </a:t>
            </a:r>
            <a:r>
              <a:rPr lang="en-US" sz="2400" dirty="0" err="1"/>
              <a:t>Biochem</a:t>
            </a:r>
            <a:r>
              <a:rPr lang="en-US" sz="2400" dirty="0"/>
              <a:t>. J. 1992, 286: 717-720</a:t>
            </a:r>
            <a:r>
              <a:rPr lang="en-US" sz="2400" dirty="0" smtClean="0"/>
              <a:t>.</a:t>
            </a:r>
            <a:endParaRPr lang="en-US" sz="2400" dirty="0"/>
          </a:p>
        </p:txBody>
      </p:sp>
      <p:sp>
        <p:nvSpPr>
          <p:cNvPr id="11" name="TextBox 10"/>
          <p:cNvSpPr txBox="1"/>
          <p:nvPr/>
        </p:nvSpPr>
        <p:spPr>
          <a:xfrm>
            <a:off x="1178500" y="2003909"/>
            <a:ext cx="6407642" cy="1754327"/>
          </a:xfrm>
          <a:prstGeom prst="rect">
            <a:avLst/>
          </a:prstGeom>
          <a:solidFill>
            <a:srgbClr val="FFFEBD"/>
          </a:solidFill>
          <a:ln>
            <a:solidFill>
              <a:srgbClr val="000000"/>
            </a:solidFill>
          </a:ln>
          <a:effectLst>
            <a:outerShdw blurRad="50800" dist="38100" dir="2700000">
              <a:srgbClr val="000000">
                <a:alpha val="43000"/>
              </a:srgbClr>
            </a:outerShdw>
          </a:effectLst>
        </p:spPr>
        <p:txBody>
          <a:bodyPr wrap="square" rtlCol="0">
            <a:spAutoFit/>
          </a:bodyPr>
          <a:lstStyle/>
          <a:p>
            <a:r>
              <a:rPr lang="en-US" sz="3600" dirty="0" smtClean="0"/>
              <a:t>Iron’s reaction with oxygen is a major contributor to the artery damage caused by inflammation</a:t>
            </a:r>
            <a:endParaRPr lang="en-US" sz="3600" dirty="0"/>
          </a:p>
        </p:txBody>
      </p:sp>
    </p:spTree>
    <p:extLst>
      <p:ext uri="{BB962C8B-B14F-4D97-AF65-F5344CB8AC3E}">
        <p14:creationId xmlns:p14="http://schemas.microsoft.com/office/powerpoint/2010/main" val="21911753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Disrupted Signaling when                     HSPGs are Depleted</a:t>
            </a:r>
            <a:r>
              <a:rPr lang="en-US" b="1" dirty="0" smtClean="0">
                <a:solidFill>
                  <a:srgbClr val="FF0000"/>
                </a:solidFill>
              </a:rPr>
              <a:t>*</a:t>
            </a:r>
            <a:endParaRPr lang="en-US" b="1" dirty="0">
              <a:solidFill>
                <a:srgbClr val="FF0000"/>
              </a:solidFill>
            </a:endParaRPr>
          </a:p>
        </p:txBody>
      </p:sp>
      <p:pic>
        <p:nvPicPr>
          <p:cNvPr id="4" name="Content Placeholder 3" descr="HSPG_signaling.png"/>
          <p:cNvPicPr>
            <a:picLocks noGrp="1" noChangeAspect="1"/>
          </p:cNvPicPr>
          <p:nvPr>
            <p:ph idx="1"/>
          </p:nvPr>
        </p:nvPicPr>
        <p:blipFill>
          <a:blip r:embed="rId3">
            <a:extLst>
              <a:ext uri="{28A0092B-C50C-407E-A947-70E740481C1C}">
                <a14:useLocalDpi xmlns:a14="http://schemas.microsoft.com/office/drawing/2010/main" val="0"/>
              </a:ext>
            </a:extLst>
          </a:blip>
          <a:srcRect t="-38681" b="-38681"/>
          <a:stretch>
            <a:fillRect/>
          </a:stretch>
        </p:blipFill>
        <p:spPr/>
      </p:pic>
      <p:sp>
        <p:nvSpPr>
          <p:cNvPr id="5" name="TextBox 4"/>
          <p:cNvSpPr txBox="1"/>
          <p:nvPr/>
        </p:nvSpPr>
        <p:spPr>
          <a:xfrm>
            <a:off x="402805" y="6318250"/>
            <a:ext cx="8741195" cy="400110"/>
          </a:xfrm>
          <a:prstGeom prst="rect">
            <a:avLst/>
          </a:prstGeom>
          <a:noFill/>
        </p:spPr>
        <p:txBody>
          <a:bodyPr wrap="none" rtlCol="0">
            <a:spAutoFit/>
          </a:bodyPr>
          <a:lstStyle/>
          <a:p>
            <a:r>
              <a:rPr lang="en-US" sz="2000" dirty="0" smtClean="0">
                <a:solidFill>
                  <a:srgbClr val="FF0000"/>
                </a:solidFill>
              </a:rPr>
              <a:t>*</a:t>
            </a:r>
            <a:r>
              <a:rPr lang="en-US" sz="2000" dirty="0" smtClean="0"/>
              <a:t>Figure 5 in P </a:t>
            </a:r>
            <a:r>
              <a:rPr lang="en-US" sz="2000" dirty="0"/>
              <a:t>Muller and AF </a:t>
            </a:r>
            <a:r>
              <a:rPr lang="en-US" sz="2000" dirty="0" err="1"/>
              <a:t>Schier</a:t>
            </a:r>
            <a:r>
              <a:rPr lang="en-US" sz="2000" dirty="0"/>
              <a:t>, Developmental Cell 21, July 19, 2011, 145-158.</a:t>
            </a:r>
          </a:p>
        </p:txBody>
      </p:sp>
      <p:sp>
        <p:nvSpPr>
          <p:cNvPr id="7" name="TextBox 6"/>
          <p:cNvSpPr txBox="1"/>
          <p:nvPr/>
        </p:nvSpPr>
        <p:spPr>
          <a:xfrm>
            <a:off x="2270125" y="1873250"/>
            <a:ext cx="5126373" cy="461665"/>
          </a:xfrm>
          <a:prstGeom prst="rect">
            <a:avLst/>
          </a:prstGeom>
          <a:noFill/>
        </p:spPr>
        <p:txBody>
          <a:bodyPr wrap="none" rtlCol="0">
            <a:spAutoFit/>
          </a:bodyPr>
          <a:lstStyle/>
          <a:p>
            <a:r>
              <a:rPr lang="en-US" sz="2400" dirty="0" smtClean="0"/>
              <a:t>HSPGs = </a:t>
            </a:r>
            <a:r>
              <a:rPr lang="en-US" sz="2400" dirty="0" err="1" smtClean="0"/>
              <a:t>Heparan</a:t>
            </a:r>
            <a:r>
              <a:rPr lang="en-US" sz="2400" dirty="0" smtClean="0"/>
              <a:t> Sulfate Proteoglycans</a:t>
            </a:r>
            <a:endParaRPr lang="en-US" sz="2400" dirty="0"/>
          </a:p>
        </p:txBody>
      </p:sp>
    </p:spTree>
    <p:extLst>
      <p:ext uri="{BB962C8B-B14F-4D97-AF65-F5344CB8AC3E}">
        <p14:creationId xmlns:p14="http://schemas.microsoft.com/office/powerpoint/2010/main" val="58668392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dirty="0" smtClean="0"/>
              <a:t>“The </a:t>
            </a:r>
            <a:r>
              <a:rPr lang="en-US" b="1" dirty="0"/>
              <a:t>universal non-specific </a:t>
            </a:r>
            <a:r>
              <a:rPr lang="en-US" b="1" smtClean="0"/>
              <a:t>mesenchymal </a:t>
            </a:r>
            <a:r>
              <a:rPr lang="en-US" b="1" dirty="0" smtClean="0"/>
              <a:t>reaction”</a:t>
            </a:r>
            <a:r>
              <a:rPr lang="en-US" b="1" dirty="0" smtClean="0">
                <a:solidFill>
                  <a:srgbClr val="FF0000"/>
                </a:solidFill>
              </a:rPr>
              <a:t>*</a:t>
            </a:r>
            <a:r>
              <a:rPr lang="en-US" b="1" dirty="0" smtClean="0"/>
              <a:t> </a:t>
            </a:r>
            <a:r>
              <a:rPr lang="en-US" b="1" dirty="0"/>
              <a:t/>
            </a:r>
            <a:br>
              <a:rPr lang="en-US" b="1" dirty="0"/>
            </a:br>
            <a:endParaRPr lang="en-US" b="1" dirty="0"/>
          </a:p>
        </p:txBody>
      </p:sp>
      <p:sp>
        <p:nvSpPr>
          <p:cNvPr id="3" name="Content Placeholder 2"/>
          <p:cNvSpPr>
            <a:spLocks noGrp="1"/>
          </p:cNvSpPr>
          <p:nvPr>
            <p:ph idx="1"/>
          </p:nvPr>
        </p:nvSpPr>
        <p:spPr/>
        <p:txBody>
          <a:bodyPr>
            <a:normAutofit lnSpcReduction="10000"/>
          </a:bodyPr>
          <a:lstStyle/>
          <a:p>
            <a:r>
              <a:rPr lang="en-US" dirty="0" smtClean="0"/>
              <a:t>Studied incorporation of sulfur into GAGs in connective tissue surrounding artery walls, in humans and in rats</a:t>
            </a:r>
          </a:p>
          <a:p>
            <a:r>
              <a:rPr lang="en-US" dirty="0" smtClean="0"/>
              <a:t>Showed that  </a:t>
            </a:r>
            <a:r>
              <a:rPr lang="en-US" i="1" dirty="0" smtClean="0">
                <a:solidFill>
                  <a:srgbClr val="FF0000"/>
                </a:solidFill>
              </a:rPr>
              <a:t>aging</a:t>
            </a:r>
            <a:r>
              <a:rPr lang="en-US" dirty="0" smtClean="0">
                <a:solidFill>
                  <a:srgbClr val="FF0000"/>
                </a:solidFill>
              </a:rPr>
              <a:t> </a:t>
            </a:r>
            <a:r>
              <a:rPr lang="en-US" dirty="0" smtClean="0"/>
              <a:t>leads to a reduction in uptake of sulfur AND slower recycling of GAGs</a:t>
            </a:r>
          </a:p>
          <a:p>
            <a:r>
              <a:rPr lang="en-US" dirty="0" smtClean="0"/>
              <a:t>Showed also that </a:t>
            </a:r>
            <a:r>
              <a:rPr lang="en-US" i="1" dirty="0" smtClean="0">
                <a:solidFill>
                  <a:srgbClr val="FF0000"/>
                </a:solidFill>
              </a:rPr>
              <a:t>atherosclerosis</a:t>
            </a:r>
            <a:r>
              <a:rPr lang="en-US" dirty="0" smtClean="0">
                <a:solidFill>
                  <a:srgbClr val="FF0000"/>
                </a:solidFill>
              </a:rPr>
              <a:t> </a:t>
            </a:r>
            <a:r>
              <a:rPr lang="en-US" dirty="0" smtClean="0"/>
              <a:t>is a special condition where </a:t>
            </a:r>
            <a:r>
              <a:rPr lang="en-US" i="1" dirty="0" smtClean="0">
                <a:solidFill>
                  <a:srgbClr val="FF0000"/>
                </a:solidFill>
              </a:rPr>
              <a:t>much more </a:t>
            </a:r>
            <a:r>
              <a:rPr lang="en-US" dirty="0" smtClean="0"/>
              <a:t>sulfur is taken up specifically at the regions where cholesterol and fat have accumulated</a:t>
            </a:r>
            <a:endParaRPr lang="en-US" dirty="0"/>
          </a:p>
        </p:txBody>
      </p:sp>
      <p:sp>
        <p:nvSpPr>
          <p:cNvPr id="4" name="TextBox 3"/>
          <p:cNvSpPr txBox="1"/>
          <p:nvPr/>
        </p:nvSpPr>
        <p:spPr>
          <a:xfrm>
            <a:off x="2227385" y="6488668"/>
            <a:ext cx="6173510" cy="400110"/>
          </a:xfrm>
          <a:prstGeom prst="rect">
            <a:avLst/>
          </a:prstGeom>
          <a:noFill/>
        </p:spPr>
        <p:txBody>
          <a:bodyPr wrap="none" rtlCol="0">
            <a:spAutoFit/>
          </a:bodyPr>
          <a:lstStyle/>
          <a:p>
            <a:r>
              <a:rPr lang="fr-FR" sz="2000" dirty="0">
                <a:solidFill>
                  <a:srgbClr val="FF0000"/>
                </a:solidFill>
              </a:rPr>
              <a:t>*</a:t>
            </a:r>
            <a:r>
              <a:rPr lang="fr-FR" sz="2000" dirty="0"/>
              <a:t>WH </a:t>
            </a:r>
            <a:r>
              <a:rPr lang="fr-FR" sz="2000" dirty="0" err="1"/>
              <a:t>Hauss</a:t>
            </a:r>
            <a:r>
              <a:rPr lang="fr-FR" sz="2000" dirty="0"/>
              <a:t> et al., </a:t>
            </a:r>
            <a:r>
              <a:rPr lang="fr-FR" sz="2000" dirty="0" err="1"/>
              <a:t>Annals</a:t>
            </a:r>
            <a:r>
              <a:rPr lang="fr-FR" sz="2000" dirty="0"/>
              <a:t> NY </a:t>
            </a:r>
            <a:r>
              <a:rPr lang="fr-FR" sz="2000" dirty="0" err="1"/>
              <a:t>Acad</a:t>
            </a:r>
            <a:r>
              <a:rPr lang="fr-FR" sz="2000" dirty="0"/>
              <a:t> </a:t>
            </a:r>
            <a:r>
              <a:rPr lang="fr-FR" sz="2000" dirty="0" err="1"/>
              <a:t>Sci</a:t>
            </a:r>
            <a:r>
              <a:rPr lang="fr-FR" sz="2000" dirty="0"/>
              <a:t> 156, 207-218, 1969.</a:t>
            </a:r>
            <a:endParaRPr lang="en-US" sz="2000" dirty="0"/>
          </a:p>
        </p:txBody>
      </p:sp>
    </p:spTree>
    <p:extLst>
      <p:ext uri="{BB962C8B-B14F-4D97-AF65-F5344CB8AC3E}">
        <p14:creationId xmlns:p14="http://schemas.microsoft.com/office/powerpoint/2010/main" val="387481483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Incorporation of sulfur into GAGs </a:t>
            </a:r>
            <a:br>
              <a:rPr lang="en-US" b="1" dirty="0" smtClean="0"/>
            </a:br>
            <a:r>
              <a:rPr lang="en-US" b="1" dirty="0" smtClean="0"/>
              <a:t>in artery wall</a:t>
            </a:r>
            <a:r>
              <a:rPr lang="en-US" b="1" dirty="0" smtClean="0">
                <a:solidFill>
                  <a:srgbClr val="FF0000"/>
                </a:solidFill>
              </a:rPr>
              <a:t>*</a:t>
            </a:r>
            <a:endParaRPr lang="en-US" b="1" dirty="0">
              <a:solidFill>
                <a:srgbClr val="FF0000"/>
              </a:solidFill>
            </a:endParaRPr>
          </a:p>
        </p:txBody>
      </p:sp>
      <p:pic>
        <p:nvPicPr>
          <p:cNvPr id="4" name="Content Placeholder 3" descr="sulfur_into_GAGS_1961.png"/>
          <p:cNvPicPr>
            <a:picLocks noGrp="1" noChangeAspect="1"/>
          </p:cNvPicPr>
          <p:nvPr>
            <p:ph idx="1"/>
          </p:nvPr>
        </p:nvPicPr>
        <p:blipFill>
          <a:blip r:embed="rId3">
            <a:extLst>
              <a:ext uri="{28A0092B-C50C-407E-A947-70E740481C1C}">
                <a14:useLocalDpi xmlns:a14="http://schemas.microsoft.com/office/drawing/2010/main" val="0"/>
              </a:ext>
            </a:extLst>
          </a:blip>
          <a:srcRect l="-3441" r="-3441"/>
          <a:stretch>
            <a:fillRect/>
          </a:stretch>
        </p:blipFill>
        <p:spPr>
          <a:xfrm>
            <a:off x="6638" y="1713357"/>
            <a:ext cx="8229600" cy="4525963"/>
          </a:xfrm>
        </p:spPr>
      </p:pic>
      <p:sp>
        <p:nvSpPr>
          <p:cNvPr id="5" name="TextBox 4"/>
          <p:cNvSpPr txBox="1"/>
          <p:nvPr/>
        </p:nvSpPr>
        <p:spPr>
          <a:xfrm>
            <a:off x="1554118" y="6457890"/>
            <a:ext cx="7132682" cy="400110"/>
          </a:xfrm>
          <a:prstGeom prst="rect">
            <a:avLst/>
          </a:prstGeom>
          <a:noFill/>
        </p:spPr>
        <p:txBody>
          <a:bodyPr wrap="none" rtlCol="0">
            <a:spAutoFit/>
          </a:bodyPr>
          <a:lstStyle/>
          <a:p>
            <a:r>
              <a:rPr lang="fr-FR" sz="2000" dirty="0" smtClean="0">
                <a:solidFill>
                  <a:srgbClr val="FF0000"/>
                </a:solidFill>
              </a:rPr>
              <a:t>*</a:t>
            </a:r>
            <a:r>
              <a:rPr lang="fr-FR" sz="2000" dirty="0"/>
              <a:t>F</a:t>
            </a:r>
            <a:r>
              <a:rPr lang="fr-FR" sz="2000" dirty="0" smtClean="0"/>
              <a:t>igure 6, WH </a:t>
            </a:r>
            <a:r>
              <a:rPr lang="fr-FR" sz="2000" dirty="0" err="1"/>
              <a:t>Hauss</a:t>
            </a:r>
            <a:r>
              <a:rPr lang="fr-FR" sz="2000" dirty="0"/>
              <a:t> et al., </a:t>
            </a:r>
            <a:r>
              <a:rPr lang="fr-FR" sz="2000" dirty="0" err="1"/>
              <a:t>Annals</a:t>
            </a:r>
            <a:r>
              <a:rPr lang="fr-FR" sz="2000" dirty="0"/>
              <a:t> NY </a:t>
            </a:r>
            <a:r>
              <a:rPr lang="fr-FR" sz="2000" dirty="0" err="1"/>
              <a:t>Acad</a:t>
            </a:r>
            <a:r>
              <a:rPr lang="fr-FR" sz="2000" dirty="0"/>
              <a:t> </a:t>
            </a:r>
            <a:r>
              <a:rPr lang="fr-FR" sz="2000" dirty="0" err="1"/>
              <a:t>Sci</a:t>
            </a:r>
            <a:r>
              <a:rPr lang="fr-FR" sz="2000" dirty="0"/>
              <a:t> 156, 207-218, 1969.</a:t>
            </a:r>
            <a:endParaRPr lang="en-US" sz="2000" dirty="0"/>
          </a:p>
        </p:txBody>
      </p:sp>
      <p:sp>
        <p:nvSpPr>
          <p:cNvPr id="6" name="TextBox 5"/>
          <p:cNvSpPr txBox="1"/>
          <p:nvPr/>
        </p:nvSpPr>
        <p:spPr>
          <a:xfrm>
            <a:off x="5138616" y="1600200"/>
            <a:ext cx="3618298" cy="523220"/>
          </a:xfrm>
          <a:prstGeom prst="rect">
            <a:avLst/>
          </a:prstGeom>
          <a:noFill/>
        </p:spPr>
        <p:txBody>
          <a:bodyPr wrap="none" rtlCol="0">
            <a:spAutoFit/>
          </a:bodyPr>
          <a:lstStyle/>
          <a:p>
            <a:r>
              <a:rPr lang="en-US" sz="2800" dirty="0" smtClean="0"/>
              <a:t>Atherosclerotic arteries</a:t>
            </a:r>
            <a:endParaRPr lang="en-US" sz="2800" dirty="0"/>
          </a:p>
        </p:txBody>
      </p:sp>
      <p:sp>
        <p:nvSpPr>
          <p:cNvPr id="7" name="Freeform 6"/>
          <p:cNvSpPr/>
          <p:nvPr/>
        </p:nvSpPr>
        <p:spPr>
          <a:xfrm>
            <a:off x="5763846" y="2071077"/>
            <a:ext cx="1445846" cy="1504461"/>
          </a:xfrm>
          <a:custGeom>
            <a:avLst/>
            <a:gdLst>
              <a:gd name="connsiteX0" fmla="*/ 1445846 w 1445846"/>
              <a:gd name="connsiteY0" fmla="*/ 0 h 1504461"/>
              <a:gd name="connsiteX1" fmla="*/ 0 w 1445846"/>
              <a:gd name="connsiteY1" fmla="*/ 1504461 h 1504461"/>
            </a:gdLst>
            <a:ahLst/>
            <a:cxnLst>
              <a:cxn ang="0">
                <a:pos x="connsiteX0" y="connsiteY0"/>
              </a:cxn>
              <a:cxn ang="0">
                <a:pos x="connsiteX1" y="connsiteY1"/>
              </a:cxn>
            </a:cxnLst>
            <a:rect l="l" t="t" r="r" b="b"/>
            <a:pathLst>
              <a:path w="1445846" h="1504461">
                <a:moveTo>
                  <a:pt x="1445846" y="0"/>
                </a:moveTo>
                <a:lnTo>
                  <a:pt x="0" y="1504461"/>
                </a:ln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4121438" y="5864553"/>
            <a:ext cx="740106" cy="523220"/>
          </a:xfrm>
          <a:prstGeom prst="rect">
            <a:avLst/>
          </a:prstGeom>
          <a:noFill/>
        </p:spPr>
        <p:txBody>
          <a:bodyPr wrap="none" rtlCol="0">
            <a:spAutoFit/>
          </a:bodyPr>
          <a:lstStyle/>
          <a:p>
            <a:r>
              <a:rPr lang="en-US" sz="2800" dirty="0" smtClean="0"/>
              <a:t>Age</a:t>
            </a:r>
            <a:endParaRPr lang="en-US" sz="2800" dirty="0"/>
          </a:p>
        </p:txBody>
      </p:sp>
      <p:sp>
        <p:nvSpPr>
          <p:cNvPr id="9" name="TextBox 8"/>
          <p:cNvSpPr txBox="1"/>
          <p:nvPr/>
        </p:nvSpPr>
        <p:spPr>
          <a:xfrm rot="16200000">
            <a:off x="-1104824" y="3424078"/>
            <a:ext cx="3124047" cy="523220"/>
          </a:xfrm>
          <a:prstGeom prst="rect">
            <a:avLst/>
          </a:prstGeom>
          <a:noFill/>
        </p:spPr>
        <p:txBody>
          <a:bodyPr wrap="none" rtlCol="0">
            <a:spAutoFit/>
          </a:bodyPr>
          <a:lstStyle/>
          <a:p>
            <a:r>
              <a:rPr lang="en-US" sz="2800" dirty="0" smtClean="0"/>
              <a:t>Sulfur Incorporation</a:t>
            </a:r>
            <a:endParaRPr lang="en-US" sz="2800" dirty="0"/>
          </a:p>
        </p:txBody>
      </p:sp>
      <p:sp>
        <p:nvSpPr>
          <p:cNvPr id="10" name="TextBox 9"/>
          <p:cNvSpPr txBox="1"/>
          <p:nvPr/>
        </p:nvSpPr>
        <p:spPr>
          <a:xfrm>
            <a:off x="1350922" y="1156028"/>
            <a:ext cx="4019049" cy="523220"/>
          </a:xfrm>
          <a:prstGeom prst="rect">
            <a:avLst/>
          </a:prstGeom>
          <a:noFill/>
        </p:spPr>
        <p:txBody>
          <a:bodyPr wrap="none" rtlCol="0">
            <a:spAutoFit/>
          </a:bodyPr>
          <a:lstStyle/>
          <a:p>
            <a:r>
              <a:rPr lang="en-US" sz="2800" dirty="0" smtClean="0"/>
              <a:t>Huge amounts </a:t>
            </a:r>
            <a:r>
              <a:rPr lang="en-US" sz="2800" dirty="0" err="1" smtClean="0"/>
              <a:t>postnatally</a:t>
            </a:r>
            <a:endParaRPr lang="en-US" sz="2800" dirty="0"/>
          </a:p>
        </p:txBody>
      </p:sp>
      <p:sp>
        <p:nvSpPr>
          <p:cNvPr id="11" name="Freeform 10"/>
          <p:cNvSpPr/>
          <p:nvPr/>
        </p:nvSpPr>
        <p:spPr>
          <a:xfrm>
            <a:off x="1350922" y="1679249"/>
            <a:ext cx="2235040" cy="1317952"/>
          </a:xfrm>
          <a:custGeom>
            <a:avLst/>
            <a:gdLst>
              <a:gd name="connsiteX0" fmla="*/ 1445846 w 1445846"/>
              <a:gd name="connsiteY0" fmla="*/ 0 h 1504461"/>
              <a:gd name="connsiteX1" fmla="*/ 0 w 1445846"/>
              <a:gd name="connsiteY1" fmla="*/ 1504461 h 1504461"/>
            </a:gdLst>
            <a:ahLst/>
            <a:cxnLst>
              <a:cxn ang="0">
                <a:pos x="connsiteX0" y="connsiteY0"/>
              </a:cxn>
              <a:cxn ang="0">
                <a:pos x="connsiteX1" y="connsiteY1"/>
              </a:cxn>
            </a:cxnLst>
            <a:rect l="l" t="t" r="r" b="b"/>
            <a:pathLst>
              <a:path w="1445846" h="1504461">
                <a:moveTo>
                  <a:pt x="1445846" y="0"/>
                </a:moveTo>
                <a:lnTo>
                  <a:pt x="0" y="1504461"/>
                </a:ln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7666116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Incorporation of sulfur into GAGs </a:t>
            </a:r>
            <a:br>
              <a:rPr lang="en-US" b="1" dirty="0" smtClean="0"/>
            </a:br>
            <a:r>
              <a:rPr lang="en-US" b="1" dirty="0" smtClean="0"/>
              <a:t>in artery wall</a:t>
            </a:r>
            <a:r>
              <a:rPr lang="en-US" b="1" dirty="0" smtClean="0">
                <a:solidFill>
                  <a:srgbClr val="FF0000"/>
                </a:solidFill>
              </a:rPr>
              <a:t>*</a:t>
            </a:r>
            <a:endParaRPr lang="en-US" b="1" dirty="0">
              <a:solidFill>
                <a:srgbClr val="FF0000"/>
              </a:solidFill>
            </a:endParaRPr>
          </a:p>
        </p:txBody>
      </p:sp>
      <p:pic>
        <p:nvPicPr>
          <p:cNvPr id="4" name="Content Placeholder 3" descr="sulfur_into_GAGS_1961.png"/>
          <p:cNvPicPr>
            <a:picLocks noGrp="1" noChangeAspect="1"/>
          </p:cNvPicPr>
          <p:nvPr>
            <p:ph idx="1"/>
          </p:nvPr>
        </p:nvPicPr>
        <p:blipFill>
          <a:blip r:embed="rId3">
            <a:extLst>
              <a:ext uri="{28A0092B-C50C-407E-A947-70E740481C1C}">
                <a14:useLocalDpi xmlns:a14="http://schemas.microsoft.com/office/drawing/2010/main" val="0"/>
              </a:ext>
            </a:extLst>
          </a:blip>
          <a:srcRect l="-3441" r="-3441"/>
          <a:stretch>
            <a:fillRect/>
          </a:stretch>
        </p:blipFill>
        <p:spPr>
          <a:xfrm>
            <a:off x="6638" y="1713357"/>
            <a:ext cx="8229600" cy="4525963"/>
          </a:xfrm>
        </p:spPr>
      </p:pic>
      <p:sp>
        <p:nvSpPr>
          <p:cNvPr id="5" name="TextBox 4"/>
          <p:cNvSpPr txBox="1"/>
          <p:nvPr/>
        </p:nvSpPr>
        <p:spPr>
          <a:xfrm>
            <a:off x="1554118" y="6457890"/>
            <a:ext cx="7132682" cy="400110"/>
          </a:xfrm>
          <a:prstGeom prst="rect">
            <a:avLst/>
          </a:prstGeom>
          <a:noFill/>
        </p:spPr>
        <p:txBody>
          <a:bodyPr wrap="none" rtlCol="0">
            <a:spAutoFit/>
          </a:bodyPr>
          <a:lstStyle/>
          <a:p>
            <a:r>
              <a:rPr lang="fr-FR" sz="2000" dirty="0" smtClean="0">
                <a:solidFill>
                  <a:srgbClr val="FF0000"/>
                </a:solidFill>
              </a:rPr>
              <a:t>*</a:t>
            </a:r>
            <a:r>
              <a:rPr lang="fr-FR" sz="2000" dirty="0"/>
              <a:t>F</a:t>
            </a:r>
            <a:r>
              <a:rPr lang="fr-FR" sz="2000" dirty="0" smtClean="0"/>
              <a:t>igure 6, WH </a:t>
            </a:r>
            <a:r>
              <a:rPr lang="fr-FR" sz="2000" dirty="0" err="1"/>
              <a:t>Hauss</a:t>
            </a:r>
            <a:r>
              <a:rPr lang="fr-FR" sz="2000" dirty="0"/>
              <a:t> et al., </a:t>
            </a:r>
            <a:r>
              <a:rPr lang="fr-FR" sz="2000" dirty="0" err="1"/>
              <a:t>Annals</a:t>
            </a:r>
            <a:r>
              <a:rPr lang="fr-FR" sz="2000" dirty="0"/>
              <a:t> NY </a:t>
            </a:r>
            <a:r>
              <a:rPr lang="fr-FR" sz="2000" dirty="0" err="1"/>
              <a:t>Acad</a:t>
            </a:r>
            <a:r>
              <a:rPr lang="fr-FR" sz="2000" dirty="0"/>
              <a:t> </a:t>
            </a:r>
            <a:r>
              <a:rPr lang="fr-FR" sz="2000" dirty="0" err="1"/>
              <a:t>Sci</a:t>
            </a:r>
            <a:r>
              <a:rPr lang="fr-FR" sz="2000" dirty="0"/>
              <a:t> 156, 207-218, 1969.</a:t>
            </a:r>
            <a:endParaRPr lang="en-US" sz="2000" dirty="0"/>
          </a:p>
        </p:txBody>
      </p:sp>
      <p:sp>
        <p:nvSpPr>
          <p:cNvPr id="6" name="TextBox 5"/>
          <p:cNvSpPr txBox="1"/>
          <p:nvPr/>
        </p:nvSpPr>
        <p:spPr>
          <a:xfrm>
            <a:off x="5138616" y="1600200"/>
            <a:ext cx="3618298" cy="523220"/>
          </a:xfrm>
          <a:prstGeom prst="rect">
            <a:avLst/>
          </a:prstGeom>
          <a:noFill/>
        </p:spPr>
        <p:txBody>
          <a:bodyPr wrap="none" rtlCol="0">
            <a:spAutoFit/>
          </a:bodyPr>
          <a:lstStyle/>
          <a:p>
            <a:r>
              <a:rPr lang="en-US" sz="2800" dirty="0" smtClean="0"/>
              <a:t>Atherosclerotic arteries</a:t>
            </a:r>
            <a:endParaRPr lang="en-US" sz="2800" dirty="0"/>
          </a:p>
        </p:txBody>
      </p:sp>
      <p:sp>
        <p:nvSpPr>
          <p:cNvPr id="7" name="Freeform 6"/>
          <p:cNvSpPr/>
          <p:nvPr/>
        </p:nvSpPr>
        <p:spPr>
          <a:xfrm>
            <a:off x="5763846" y="2071077"/>
            <a:ext cx="1445846" cy="1504461"/>
          </a:xfrm>
          <a:custGeom>
            <a:avLst/>
            <a:gdLst>
              <a:gd name="connsiteX0" fmla="*/ 1445846 w 1445846"/>
              <a:gd name="connsiteY0" fmla="*/ 0 h 1504461"/>
              <a:gd name="connsiteX1" fmla="*/ 0 w 1445846"/>
              <a:gd name="connsiteY1" fmla="*/ 1504461 h 1504461"/>
            </a:gdLst>
            <a:ahLst/>
            <a:cxnLst>
              <a:cxn ang="0">
                <a:pos x="connsiteX0" y="connsiteY0"/>
              </a:cxn>
              <a:cxn ang="0">
                <a:pos x="connsiteX1" y="connsiteY1"/>
              </a:cxn>
            </a:cxnLst>
            <a:rect l="l" t="t" r="r" b="b"/>
            <a:pathLst>
              <a:path w="1445846" h="1504461">
                <a:moveTo>
                  <a:pt x="1445846" y="0"/>
                </a:moveTo>
                <a:lnTo>
                  <a:pt x="0" y="1504461"/>
                </a:ln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4121438" y="5864553"/>
            <a:ext cx="740106" cy="523220"/>
          </a:xfrm>
          <a:prstGeom prst="rect">
            <a:avLst/>
          </a:prstGeom>
          <a:noFill/>
        </p:spPr>
        <p:txBody>
          <a:bodyPr wrap="none" rtlCol="0">
            <a:spAutoFit/>
          </a:bodyPr>
          <a:lstStyle/>
          <a:p>
            <a:r>
              <a:rPr lang="en-US" sz="2800" dirty="0" smtClean="0"/>
              <a:t>Age</a:t>
            </a:r>
            <a:endParaRPr lang="en-US" sz="2800" dirty="0"/>
          </a:p>
        </p:txBody>
      </p:sp>
      <p:sp>
        <p:nvSpPr>
          <p:cNvPr id="9" name="TextBox 8"/>
          <p:cNvSpPr txBox="1"/>
          <p:nvPr/>
        </p:nvSpPr>
        <p:spPr>
          <a:xfrm rot="16200000">
            <a:off x="-1104824" y="3424078"/>
            <a:ext cx="3124047" cy="523220"/>
          </a:xfrm>
          <a:prstGeom prst="rect">
            <a:avLst/>
          </a:prstGeom>
          <a:noFill/>
        </p:spPr>
        <p:txBody>
          <a:bodyPr wrap="none" rtlCol="0">
            <a:spAutoFit/>
          </a:bodyPr>
          <a:lstStyle/>
          <a:p>
            <a:r>
              <a:rPr lang="en-US" sz="2800" dirty="0" smtClean="0"/>
              <a:t>Sulfur Incorporation</a:t>
            </a:r>
            <a:endParaRPr lang="en-US" sz="2800" dirty="0"/>
          </a:p>
        </p:txBody>
      </p:sp>
      <p:sp>
        <p:nvSpPr>
          <p:cNvPr id="10" name="TextBox 9"/>
          <p:cNvSpPr txBox="1"/>
          <p:nvPr/>
        </p:nvSpPr>
        <p:spPr>
          <a:xfrm>
            <a:off x="1350922" y="1156028"/>
            <a:ext cx="4019049" cy="523220"/>
          </a:xfrm>
          <a:prstGeom prst="rect">
            <a:avLst/>
          </a:prstGeom>
          <a:noFill/>
        </p:spPr>
        <p:txBody>
          <a:bodyPr wrap="none" rtlCol="0">
            <a:spAutoFit/>
          </a:bodyPr>
          <a:lstStyle/>
          <a:p>
            <a:r>
              <a:rPr lang="en-US" sz="2800" dirty="0" smtClean="0"/>
              <a:t>Huge amounts </a:t>
            </a:r>
            <a:r>
              <a:rPr lang="en-US" sz="2800" dirty="0" err="1" smtClean="0"/>
              <a:t>postnatally</a:t>
            </a:r>
            <a:endParaRPr lang="en-US" sz="2800" dirty="0"/>
          </a:p>
        </p:txBody>
      </p:sp>
      <p:sp>
        <p:nvSpPr>
          <p:cNvPr id="11" name="Freeform 10"/>
          <p:cNvSpPr/>
          <p:nvPr/>
        </p:nvSpPr>
        <p:spPr>
          <a:xfrm>
            <a:off x="1350922" y="1679249"/>
            <a:ext cx="2235040" cy="1317952"/>
          </a:xfrm>
          <a:custGeom>
            <a:avLst/>
            <a:gdLst>
              <a:gd name="connsiteX0" fmla="*/ 1445846 w 1445846"/>
              <a:gd name="connsiteY0" fmla="*/ 0 h 1504461"/>
              <a:gd name="connsiteX1" fmla="*/ 0 w 1445846"/>
              <a:gd name="connsiteY1" fmla="*/ 1504461 h 1504461"/>
            </a:gdLst>
            <a:ahLst/>
            <a:cxnLst>
              <a:cxn ang="0">
                <a:pos x="connsiteX0" y="connsiteY0"/>
              </a:cxn>
              <a:cxn ang="0">
                <a:pos x="connsiteX1" y="connsiteY1"/>
              </a:cxn>
            </a:cxnLst>
            <a:rect l="l" t="t" r="r" b="b"/>
            <a:pathLst>
              <a:path w="1445846" h="1504461">
                <a:moveTo>
                  <a:pt x="1445846" y="0"/>
                </a:moveTo>
                <a:lnTo>
                  <a:pt x="0" y="1504461"/>
                </a:ln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404695" y="2391265"/>
            <a:ext cx="8348140" cy="2062103"/>
          </a:xfrm>
          <a:prstGeom prst="rect">
            <a:avLst/>
          </a:prstGeom>
          <a:solidFill>
            <a:srgbClr val="FCF9D6"/>
          </a:solidFill>
          <a:ln>
            <a:solidFill>
              <a:srgbClr val="000000"/>
            </a:solidFill>
          </a:ln>
        </p:spPr>
        <p:txBody>
          <a:bodyPr wrap="square" rtlCol="0">
            <a:spAutoFit/>
          </a:bodyPr>
          <a:lstStyle/>
          <a:p>
            <a:pPr algn="ctr"/>
            <a:endParaRPr lang="en-US" sz="3200" dirty="0" smtClean="0"/>
          </a:p>
          <a:p>
            <a:pPr algn="ctr">
              <a:buNone/>
            </a:pPr>
            <a:r>
              <a:rPr lang="en-US" sz="3200" dirty="0" smtClean="0"/>
              <a:t>Increased </a:t>
            </a:r>
            <a:r>
              <a:rPr lang="en-US" sz="3200" i="1" dirty="0" smtClean="0">
                <a:solidFill>
                  <a:srgbClr val="FF0000"/>
                </a:solidFill>
              </a:rPr>
              <a:t>turnover</a:t>
            </a:r>
            <a:r>
              <a:rPr lang="en-US" sz="3200" dirty="0" smtClean="0">
                <a:solidFill>
                  <a:srgbClr val="FF0000"/>
                </a:solidFill>
              </a:rPr>
              <a:t> </a:t>
            </a:r>
            <a:r>
              <a:rPr lang="en-US" sz="3200" dirty="0" smtClean="0"/>
              <a:t>of sulfated GAGs </a:t>
            </a:r>
          </a:p>
          <a:p>
            <a:pPr algn="ctr">
              <a:buNone/>
            </a:pPr>
            <a:r>
              <a:rPr lang="en-US" sz="3200" dirty="0" smtClean="0"/>
              <a:t>in regions with atherosclerosis </a:t>
            </a:r>
          </a:p>
          <a:p>
            <a:pPr algn="ctr"/>
            <a:endParaRPr lang="en-US" sz="3200" dirty="0"/>
          </a:p>
        </p:txBody>
      </p:sp>
    </p:spTree>
    <p:extLst>
      <p:ext uri="{BB962C8B-B14F-4D97-AF65-F5344CB8AC3E}">
        <p14:creationId xmlns:p14="http://schemas.microsoft.com/office/powerpoint/2010/main" val="92472299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Heparan</a:t>
            </a:r>
            <a:r>
              <a:rPr lang="en-US" b="1" dirty="0" smtClean="0"/>
              <a:t> Sulfate Deficiency                 and 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4623220" cy="4525963"/>
          </a:xfrm>
        </p:spPr>
        <p:txBody>
          <a:bodyPr>
            <a:normAutofit/>
          </a:bodyPr>
          <a:lstStyle/>
          <a:p>
            <a:r>
              <a:rPr lang="en-US" dirty="0" smtClean="0"/>
              <a:t>Experiment with “designer” mice: impaired </a:t>
            </a:r>
            <a:r>
              <a:rPr lang="en-US" dirty="0" err="1" smtClean="0"/>
              <a:t>heparan</a:t>
            </a:r>
            <a:r>
              <a:rPr lang="en-US" dirty="0" smtClean="0"/>
              <a:t> sulfate synthesis in brain</a:t>
            </a:r>
          </a:p>
          <a:p>
            <a:r>
              <a:rPr lang="en-US" dirty="0" smtClean="0"/>
              <a:t>Mice exhibited all the classic features of autism – both cognitive and social</a:t>
            </a:r>
            <a:endParaRPr lang="en-US" dirty="0"/>
          </a:p>
        </p:txBody>
      </p:sp>
      <p:pic>
        <p:nvPicPr>
          <p:cNvPr id="4" name="Picture 3" descr="m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381" y="2019142"/>
            <a:ext cx="3637303" cy="2727977"/>
          </a:xfrm>
          <a:prstGeom prst="rect">
            <a:avLst/>
          </a:prstGeom>
        </p:spPr>
      </p:pic>
      <p:sp>
        <p:nvSpPr>
          <p:cNvPr id="5" name="TextBox 4"/>
          <p:cNvSpPr txBox="1"/>
          <p:nvPr/>
        </p:nvSpPr>
        <p:spPr>
          <a:xfrm>
            <a:off x="876976" y="6050573"/>
            <a:ext cx="7961707" cy="707886"/>
          </a:xfrm>
          <a:prstGeom prst="rect">
            <a:avLst/>
          </a:prstGeom>
          <a:noFill/>
        </p:spPr>
        <p:txBody>
          <a:bodyPr wrap="square" rtlCol="0">
            <a:spAutoFit/>
          </a:bodyPr>
          <a:lstStyle/>
          <a:p>
            <a:r>
              <a:rPr lang="en-US" sz="2000" dirty="0" smtClean="0">
                <a:solidFill>
                  <a:srgbClr val="FF0000"/>
                </a:solidFill>
              </a:rPr>
              <a:t>*</a:t>
            </a:r>
            <a:r>
              <a:rPr lang="en-US" sz="2000" dirty="0" smtClean="0"/>
              <a:t> F</a:t>
            </a:r>
            <a:r>
              <a:rPr lang="en-US" sz="2000" dirty="0"/>
              <a:t>. </a:t>
            </a:r>
            <a:r>
              <a:rPr lang="en-US" sz="2000" dirty="0" err="1"/>
              <a:t>Irie</a:t>
            </a:r>
            <a:r>
              <a:rPr lang="en-US" sz="2000" dirty="0"/>
              <a:t> et al., Autism-like socio-communicative deficits and stereotypies in mice lacking </a:t>
            </a:r>
            <a:r>
              <a:rPr lang="en-US" sz="2000" dirty="0" err="1"/>
              <a:t>heparan</a:t>
            </a:r>
            <a:r>
              <a:rPr lang="en-US" sz="2000" dirty="0"/>
              <a:t> sulfate.  PNAS Mar. 27, 2012, 109(13), 5052-5056.</a:t>
            </a:r>
          </a:p>
        </p:txBody>
      </p:sp>
    </p:spTree>
    <p:extLst>
      <p:ext uri="{BB962C8B-B14F-4D97-AF65-F5344CB8AC3E}">
        <p14:creationId xmlns:p14="http://schemas.microsoft.com/office/powerpoint/2010/main" val="8448897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chelpar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782" y="581714"/>
            <a:ext cx="4499936" cy="2402508"/>
          </a:xfrm>
          <a:prstGeom prst="rect">
            <a:avLst/>
          </a:prstGeom>
        </p:spPr>
      </p:pic>
      <p:grpSp>
        <p:nvGrpSpPr>
          <p:cNvPr id="7" name="Group 6"/>
          <p:cNvGrpSpPr/>
          <p:nvPr/>
        </p:nvGrpSpPr>
        <p:grpSpPr>
          <a:xfrm>
            <a:off x="457200" y="479408"/>
            <a:ext cx="3302000" cy="3687343"/>
            <a:chOff x="5597293" y="1123672"/>
            <a:chExt cx="3302000" cy="3721100"/>
          </a:xfrm>
        </p:grpSpPr>
        <p:pic>
          <p:nvPicPr>
            <p:cNvPr id="5" name="Picture 4" descr="shivchopra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293" y="1123672"/>
              <a:ext cx="3302000" cy="3721100"/>
            </a:xfrm>
            <a:prstGeom prst="rect">
              <a:avLst/>
            </a:prstGeom>
          </p:spPr>
        </p:pic>
        <p:pic>
          <p:nvPicPr>
            <p:cNvPr id="6" name="Picture 5" descr="shivchopra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7293" y="2442264"/>
              <a:ext cx="1677942" cy="2402508"/>
            </a:xfrm>
            <a:prstGeom prst="rect">
              <a:avLst/>
            </a:prstGeom>
          </p:spPr>
        </p:pic>
      </p:grpSp>
      <p:pic>
        <p:nvPicPr>
          <p:cNvPr id="9" name="Picture 8" descr="zenhoneycut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6021" y="2888695"/>
            <a:ext cx="2997200" cy="2997200"/>
          </a:xfrm>
          <a:prstGeom prst="rect">
            <a:avLst/>
          </a:prstGeom>
        </p:spPr>
      </p:pic>
      <p:pic>
        <p:nvPicPr>
          <p:cNvPr id="10" name="Picture 9" descr="jackwils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3221" y="3401649"/>
            <a:ext cx="3507119" cy="2906212"/>
          </a:xfrm>
          <a:prstGeom prst="rect">
            <a:avLst/>
          </a:prstGeom>
        </p:spPr>
      </p:pic>
      <p:pic>
        <p:nvPicPr>
          <p:cNvPr id="11" name="Picture 10" descr="TonyMitr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048" y="4529584"/>
            <a:ext cx="2276973" cy="2276973"/>
          </a:xfrm>
          <a:prstGeom prst="rect">
            <a:avLst/>
          </a:prstGeom>
        </p:spPr>
      </p:pic>
      <p:sp>
        <p:nvSpPr>
          <p:cNvPr id="12" name="TextBox 11"/>
          <p:cNvSpPr txBox="1"/>
          <p:nvPr/>
        </p:nvSpPr>
        <p:spPr>
          <a:xfrm>
            <a:off x="2861976" y="5716076"/>
            <a:ext cx="2312452" cy="523220"/>
          </a:xfrm>
          <a:prstGeom prst="rect">
            <a:avLst/>
          </a:prstGeom>
          <a:noFill/>
        </p:spPr>
        <p:txBody>
          <a:bodyPr wrap="none" rtlCol="0">
            <a:spAutoFit/>
          </a:bodyPr>
          <a:lstStyle/>
          <a:p>
            <a:r>
              <a:rPr lang="en-US" sz="2800" dirty="0" smtClean="0"/>
              <a:t>Zen Honeycutt</a:t>
            </a:r>
            <a:endParaRPr lang="en-US" sz="2800" dirty="0"/>
          </a:p>
        </p:txBody>
      </p:sp>
      <p:sp>
        <p:nvSpPr>
          <p:cNvPr id="13" name="TextBox 12"/>
          <p:cNvSpPr txBox="1"/>
          <p:nvPr/>
        </p:nvSpPr>
        <p:spPr>
          <a:xfrm>
            <a:off x="6234997" y="6232271"/>
            <a:ext cx="1870098" cy="523220"/>
          </a:xfrm>
          <a:prstGeom prst="rect">
            <a:avLst/>
          </a:prstGeom>
          <a:noFill/>
        </p:spPr>
        <p:txBody>
          <a:bodyPr wrap="none" rtlCol="0">
            <a:spAutoFit/>
          </a:bodyPr>
          <a:lstStyle/>
          <a:p>
            <a:r>
              <a:rPr lang="en-US" sz="2800" dirty="0" smtClean="0"/>
              <a:t>Jack Wilson</a:t>
            </a:r>
            <a:endParaRPr lang="en-US" sz="2800" dirty="0"/>
          </a:p>
        </p:txBody>
      </p:sp>
      <p:sp>
        <p:nvSpPr>
          <p:cNvPr id="16" name="TextBox 15"/>
          <p:cNvSpPr txBox="1"/>
          <p:nvPr/>
        </p:nvSpPr>
        <p:spPr>
          <a:xfrm>
            <a:off x="5996049" y="2843341"/>
            <a:ext cx="2204625" cy="523220"/>
          </a:xfrm>
          <a:prstGeom prst="rect">
            <a:avLst/>
          </a:prstGeom>
          <a:noFill/>
        </p:spPr>
        <p:txBody>
          <a:bodyPr wrap="none" rtlCol="0">
            <a:spAutoFit/>
          </a:bodyPr>
          <a:lstStyle/>
          <a:p>
            <a:r>
              <a:rPr lang="en-US" sz="2800" dirty="0" smtClean="0"/>
              <a:t>Rachel Parent</a:t>
            </a:r>
            <a:endParaRPr lang="en-US" sz="2800" dirty="0"/>
          </a:p>
        </p:txBody>
      </p:sp>
      <p:sp>
        <p:nvSpPr>
          <p:cNvPr id="17" name="TextBox 16"/>
          <p:cNvSpPr txBox="1"/>
          <p:nvPr/>
        </p:nvSpPr>
        <p:spPr>
          <a:xfrm>
            <a:off x="457200" y="4091161"/>
            <a:ext cx="1869397" cy="523220"/>
          </a:xfrm>
          <a:prstGeom prst="rect">
            <a:avLst/>
          </a:prstGeom>
          <a:noFill/>
        </p:spPr>
        <p:txBody>
          <a:bodyPr wrap="none" rtlCol="0">
            <a:spAutoFit/>
          </a:bodyPr>
          <a:lstStyle/>
          <a:p>
            <a:r>
              <a:rPr lang="en-US" sz="2800" dirty="0" smtClean="0"/>
              <a:t> Tony </a:t>
            </a:r>
            <a:r>
              <a:rPr lang="en-US" sz="2800" dirty="0" err="1" smtClean="0"/>
              <a:t>Mitra</a:t>
            </a:r>
            <a:endParaRPr lang="en-US" sz="2800" dirty="0"/>
          </a:p>
        </p:txBody>
      </p:sp>
      <p:sp>
        <p:nvSpPr>
          <p:cNvPr id="18" name="TextBox 17"/>
          <p:cNvSpPr txBox="1"/>
          <p:nvPr/>
        </p:nvSpPr>
        <p:spPr>
          <a:xfrm>
            <a:off x="1102764" y="-11409"/>
            <a:ext cx="1919366" cy="523220"/>
          </a:xfrm>
          <a:prstGeom prst="rect">
            <a:avLst/>
          </a:prstGeom>
          <a:noFill/>
        </p:spPr>
        <p:txBody>
          <a:bodyPr wrap="none" rtlCol="0">
            <a:spAutoFit/>
          </a:bodyPr>
          <a:lstStyle/>
          <a:p>
            <a:r>
              <a:rPr lang="en-US" sz="2800" dirty="0" smtClean="0"/>
              <a:t>Shiv Chopra</a:t>
            </a:r>
            <a:endParaRPr lang="en-US" sz="2800" dirty="0"/>
          </a:p>
        </p:txBody>
      </p:sp>
      <p:sp>
        <p:nvSpPr>
          <p:cNvPr id="19" name="TextBox 18"/>
          <p:cNvSpPr txBox="1"/>
          <p:nvPr/>
        </p:nvSpPr>
        <p:spPr>
          <a:xfrm>
            <a:off x="3410243" y="-47332"/>
            <a:ext cx="5849277" cy="584776"/>
          </a:xfrm>
          <a:prstGeom prst="rect">
            <a:avLst/>
          </a:prstGeom>
          <a:noFill/>
        </p:spPr>
        <p:txBody>
          <a:bodyPr wrap="none" rtlCol="0">
            <a:spAutoFit/>
          </a:bodyPr>
          <a:lstStyle/>
          <a:p>
            <a:r>
              <a:rPr lang="en-US" sz="3200" b="1" dirty="0" smtClean="0"/>
              <a:t>Some John </a:t>
            </a:r>
            <a:r>
              <a:rPr lang="en-US" sz="3200" b="1" dirty="0" err="1" smtClean="0"/>
              <a:t>Balatinecz</a:t>
            </a:r>
            <a:r>
              <a:rPr lang="en-US" sz="3200" b="1" dirty="0" smtClean="0"/>
              <a:t> “Groupies”</a:t>
            </a:r>
            <a:endParaRPr lang="en-US" sz="3200" b="1" dirty="0"/>
          </a:p>
        </p:txBody>
      </p:sp>
    </p:spTree>
    <p:extLst>
      <p:ext uri="{BB962C8B-B14F-4D97-AF65-F5344CB8AC3E}">
        <p14:creationId xmlns:p14="http://schemas.microsoft.com/office/powerpoint/2010/main" val="12053249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Recapitulation</a:t>
            </a:r>
            <a:endParaRPr lang="en-US" b="1" dirty="0"/>
          </a:p>
        </p:txBody>
      </p:sp>
      <p:sp>
        <p:nvSpPr>
          <p:cNvPr id="3" name="Content Placeholder 2"/>
          <p:cNvSpPr>
            <a:spLocks noGrp="1"/>
          </p:cNvSpPr>
          <p:nvPr>
            <p:ph idx="1"/>
          </p:nvPr>
        </p:nvSpPr>
        <p:spPr>
          <a:xfrm>
            <a:off x="457200" y="1396146"/>
            <a:ext cx="8686800" cy="5071085"/>
          </a:xfrm>
        </p:spPr>
        <p:txBody>
          <a:bodyPr>
            <a:normAutofit fontScale="92500" lnSpcReduction="20000"/>
          </a:bodyPr>
          <a:lstStyle/>
          <a:p>
            <a:r>
              <a:rPr lang="en-US" sz="2800" dirty="0" smtClean="0"/>
              <a:t>Cholesterol sulfate is supplied to the vasculature by red blood cells and endothelial cells in response to  sunlight</a:t>
            </a:r>
          </a:p>
          <a:p>
            <a:pPr lvl="1"/>
            <a:r>
              <a:rPr lang="en-US" dirty="0" err="1" smtClean="0"/>
              <a:t>eNOS</a:t>
            </a:r>
            <a:r>
              <a:rPr lang="en-US" dirty="0" smtClean="0"/>
              <a:t> performs the magic</a:t>
            </a:r>
            <a:endParaRPr lang="en-US" dirty="0"/>
          </a:p>
          <a:p>
            <a:r>
              <a:rPr lang="en-US" sz="2800" dirty="0" smtClean="0"/>
              <a:t>Sulfate plays an important role in the vasculature to induce flow and protect from damage due to iron</a:t>
            </a:r>
          </a:p>
          <a:p>
            <a:r>
              <a:rPr lang="en-US" sz="2800" dirty="0" smtClean="0"/>
              <a:t>The </a:t>
            </a:r>
            <a:r>
              <a:rPr lang="en-US" sz="2800" dirty="0" err="1" smtClean="0"/>
              <a:t>glycocalyx</a:t>
            </a:r>
            <a:r>
              <a:rPr lang="en-US" sz="2800" dirty="0" smtClean="0"/>
              <a:t> is a complex structure containing abundant </a:t>
            </a:r>
            <a:r>
              <a:rPr lang="en-US" sz="2800" dirty="0" err="1" smtClean="0"/>
              <a:t>heparan</a:t>
            </a:r>
            <a:r>
              <a:rPr lang="en-US" sz="2800" dirty="0" smtClean="0"/>
              <a:t> sulfate, which regulates cellular signaling and  protects the cell membrane from damage</a:t>
            </a:r>
            <a:endParaRPr lang="en-US" sz="2400" dirty="0" smtClean="0"/>
          </a:p>
          <a:p>
            <a:r>
              <a:rPr lang="en-US" sz="2800" dirty="0" smtClean="0"/>
              <a:t> </a:t>
            </a:r>
            <a:r>
              <a:rPr lang="en-US" sz="2800" dirty="0" err="1" smtClean="0"/>
              <a:t>Heparan</a:t>
            </a:r>
            <a:r>
              <a:rPr lang="en-US" sz="2800" dirty="0" smtClean="0"/>
              <a:t> sulfate is taken up by cells along with nutrients and it supports acidification of the lysosome to digest nutrients and clear cellular debris</a:t>
            </a:r>
          </a:p>
          <a:p>
            <a:r>
              <a:rPr lang="en-US" sz="2800" dirty="0" err="1" smtClean="0"/>
              <a:t>Heparan</a:t>
            </a:r>
            <a:r>
              <a:rPr lang="en-US" sz="2800" dirty="0" smtClean="0"/>
              <a:t> sulfate deficiency is associated with autism in a mouse model</a:t>
            </a:r>
            <a:endParaRPr lang="en-US" sz="2400" dirty="0" smtClean="0"/>
          </a:p>
          <a:p>
            <a:endParaRPr lang="en-US" sz="2800" dirty="0" smtClean="0"/>
          </a:p>
          <a:p>
            <a:endParaRPr lang="en-US" sz="2800" dirty="0"/>
          </a:p>
        </p:txBody>
      </p:sp>
    </p:spTree>
    <p:extLst>
      <p:ext uri="{BB962C8B-B14F-4D97-AF65-F5344CB8AC3E}">
        <p14:creationId xmlns:p14="http://schemas.microsoft.com/office/powerpoint/2010/main" val="161568835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859" y="2090171"/>
            <a:ext cx="294552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Bile Acids</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539274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Bile Acids: A Brief Tutorial</a:t>
            </a:r>
            <a:endParaRPr lang="en-US" b="1" dirty="0"/>
          </a:p>
        </p:txBody>
      </p:sp>
      <p:sp>
        <p:nvSpPr>
          <p:cNvPr id="3" name="Content Placeholder 2"/>
          <p:cNvSpPr>
            <a:spLocks noGrp="1"/>
          </p:cNvSpPr>
          <p:nvPr>
            <p:ph idx="1"/>
          </p:nvPr>
        </p:nvSpPr>
        <p:spPr/>
        <p:txBody>
          <a:bodyPr>
            <a:normAutofit fontScale="85000" lnSpcReduction="20000"/>
          </a:bodyPr>
          <a:lstStyle/>
          <a:p>
            <a:r>
              <a:rPr lang="en-US" dirty="0"/>
              <a:t>Bile acids are synthesized in the liver from </a:t>
            </a:r>
            <a:r>
              <a:rPr lang="en-US" dirty="0" smtClean="0"/>
              <a:t>cholesterol,  </a:t>
            </a:r>
            <a:r>
              <a:rPr lang="en-US" dirty="0"/>
              <a:t>and circulate between the liver and the digestive tract, with about 5% being lost to the feces with each </a:t>
            </a:r>
            <a:r>
              <a:rPr lang="en-US" dirty="0" smtClean="0"/>
              <a:t>cycle</a:t>
            </a:r>
          </a:p>
          <a:p>
            <a:pPr lvl="1"/>
            <a:r>
              <a:rPr lang="en-US" dirty="0" smtClean="0"/>
              <a:t>Bile acid synthesis depends on </a:t>
            </a:r>
            <a:r>
              <a:rPr lang="en-US" i="1" dirty="0" smtClean="0">
                <a:solidFill>
                  <a:srgbClr val="FF0000"/>
                </a:solidFill>
              </a:rPr>
              <a:t>cytochrome P450 enzymes</a:t>
            </a:r>
            <a:endParaRPr lang="en-US" i="1" dirty="0">
              <a:solidFill>
                <a:srgbClr val="FF0000"/>
              </a:solidFill>
            </a:endParaRPr>
          </a:p>
          <a:p>
            <a:r>
              <a:rPr lang="en-US" dirty="0"/>
              <a:t>Bile acids are conjugated with either </a:t>
            </a:r>
            <a:r>
              <a:rPr lang="en-US" dirty="0" err="1"/>
              <a:t>taurine</a:t>
            </a:r>
            <a:r>
              <a:rPr lang="en-US" dirty="0"/>
              <a:t> or glycine </a:t>
            </a:r>
            <a:r>
              <a:rPr lang="en-US" dirty="0" smtClean="0"/>
              <a:t>and often sulfated before </a:t>
            </a:r>
            <a:r>
              <a:rPr lang="en-US" dirty="0"/>
              <a:t>being secreted</a:t>
            </a:r>
          </a:p>
          <a:p>
            <a:r>
              <a:rPr lang="en-US" dirty="0"/>
              <a:t>Conjugated bile salts sit at the lipid/water interface and, at the right concentration, form micelles and solubilize lipids</a:t>
            </a:r>
          </a:p>
          <a:p>
            <a:r>
              <a:rPr lang="en-US" dirty="0"/>
              <a:t>Bile acid-containing micelles aid lipases to digest lipids and bring them near the intestinal brush border membrane, promoting fat absorption.</a:t>
            </a:r>
          </a:p>
          <a:p>
            <a:endParaRPr lang="en-US" dirty="0"/>
          </a:p>
          <a:p>
            <a:endParaRPr lang="en-US" dirty="0"/>
          </a:p>
        </p:txBody>
      </p:sp>
    </p:spTree>
    <p:extLst>
      <p:ext uri="{BB962C8B-B14F-4D97-AF65-F5344CB8AC3E}">
        <p14:creationId xmlns:p14="http://schemas.microsoft.com/office/powerpoint/2010/main" val="197186259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 cartoon depiction of bile circulation</a:t>
            </a:r>
            <a:endParaRPr lang="en-US" b="1" dirty="0"/>
          </a:p>
        </p:txBody>
      </p:sp>
      <p:pic>
        <p:nvPicPr>
          <p:cNvPr id="4" name="Content Placeholder 3" descr="bile_acids.png"/>
          <p:cNvPicPr>
            <a:picLocks noGrp="1" noChangeAspect="1"/>
          </p:cNvPicPr>
          <p:nvPr>
            <p:ph idx="1"/>
          </p:nvPr>
        </p:nvPicPr>
        <p:blipFill>
          <a:blip r:embed="rId2">
            <a:extLst>
              <a:ext uri="{28A0092B-C50C-407E-A947-70E740481C1C}">
                <a14:useLocalDpi xmlns:a14="http://schemas.microsoft.com/office/drawing/2010/main" val="0"/>
              </a:ext>
            </a:extLst>
          </a:blip>
          <a:srcRect t="-7487" b="-7487"/>
          <a:stretch>
            <a:fillRect/>
          </a:stretch>
        </p:blipFill>
        <p:spPr/>
      </p:pic>
      <p:sp>
        <p:nvSpPr>
          <p:cNvPr id="5" name="TextBox 4"/>
          <p:cNvSpPr txBox="1"/>
          <p:nvPr/>
        </p:nvSpPr>
        <p:spPr>
          <a:xfrm>
            <a:off x="457200" y="5726053"/>
            <a:ext cx="8096612" cy="400110"/>
          </a:xfrm>
          <a:prstGeom prst="rect">
            <a:avLst/>
          </a:prstGeom>
          <a:noFill/>
        </p:spPr>
        <p:txBody>
          <a:bodyPr wrap="none" rtlCol="0">
            <a:spAutoFit/>
          </a:bodyPr>
          <a:lstStyle/>
          <a:p>
            <a:r>
              <a:rPr lang="en-US" sz="2000" dirty="0" smtClean="0"/>
              <a:t>Bacteria strip off </a:t>
            </a:r>
            <a:r>
              <a:rPr lang="en-US" sz="2000" dirty="0" err="1" smtClean="0"/>
              <a:t>taurine</a:t>
            </a:r>
            <a:r>
              <a:rPr lang="en-US" sz="2000" dirty="0" smtClean="0"/>
              <a:t>/glycine and convert primary to secondary bile acids</a:t>
            </a:r>
            <a:endParaRPr lang="en-US" sz="2000" dirty="0"/>
          </a:p>
        </p:txBody>
      </p:sp>
      <p:cxnSp>
        <p:nvCxnSpPr>
          <p:cNvPr id="9" name="Straight Arrow Connector 8"/>
          <p:cNvCxnSpPr/>
          <p:nvPr/>
        </p:nvCxnSpPr>
        <p:spPr>
          <a:xfrm>
            <a:off x="3251200" y="5334005"/>
            <a:ext cx="164253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45193" y="2423409"/>
            <a:ext cx="2980267" cy="1200329"/>
          </a:xfrm>
          <a:prstGeom prst="rect">
            <a:avLst/>
          </a:prstGeom>
          <a:noFill/>
          <a:ln>
            <a:solidFill>
              <a:schemeClr val="tx1"/>
            </a:solidFill>
          </a:ln>
        </p:spPr>
        <p:txBody>
          <a:bodyPr wrap="square" rtlCol="0">
            <a:spAutoFit/>
          </a:bodyPr>
          <a:lstStyle/>
          <a:p>
            <a:r>
              <a:rPr lang="en-US" dirty="0" smtClean="0"/>
              <a:t>Bile acids are conjugated to either </a:t>
            </a:r>
            <a:r>
              <a:rPr lang="en-US" i="1" dirty="0" err="1" smtClean="0">
                <a:solidFill>
                  <a:srgbClr val="FF0000"/>
                </a:solidFill>
              </a:rPr>
              <a:t>taurine</a:t>
            </a:r>
            <a:r>
              <a:rPr lang="en-US" dirty="0" smtClean="0">
                <a:solidFill>
                  <a:srgbClr val="FF0000"/>
                </a:solidFill>
              </a:rPr>
              <a:t> </a:t>
            </a:r>
            <a:r>
              <a:rPr lang="en-US" dirty="0" smtClean="0"/>
              <a:t>or </a:t>
            </a:r>
            <a:r>
              <a:rPr lang="en-US" i="1" dirty="0" smtClean="0">
                <a:solidFill>
                  <a:srgbClr val="FF0000"/>
                </a:solidFill>
              </a:rPr>
              <a:t>glycine</a:t>
            </a:r>
            <a:r>
              <a:rPr lang="en-US" dirty="0" smtClean="0">
                <a:solidFill>
                  <a:srgbClr val="FF0000"/>
                </a:solidFill>
              </a:rPr>
              <a:t> </a:t>
            </a:r>
            <a:r>
              <a:rPr lang="en-US" dirty="0" smtClean="0"/>
              <a:t>and then sulfated before being shipped out by the liver</a:t>
            </a:r>
            <a:endParaRPr lang="en-US" dirty="0"/>
          </a:p>
        </p:txBody>
      </p:sp>
      <p:cxnSp>
        <p:nvCxnSpPr>
          <p:cNvPr id="12" name="Straight Arrow Connector 11"/>
          <p:cNvCxnSpPr/>
          <p:nvPr/>
        </p:nvCxnSpPr>
        <p:spPr>
          <a:xfrm flipH="1">
            <a:off x="2794000" y="2794000"/>
            <a:ext cx="3251193" cy="6265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35821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Modifications of Bile Acids</a:t>
            </a:r>
            <a:endParaRPr lang="en-US" b="1" dirty="0"/>
          </a:p>
        </p:txBody>
      </p:sp>
      <p:pic>
        <p:nvPicPr>
          <p:cNvPr id="4" name="Content Placeholder 3" descr="cholic_acid.png"/>
          <p:cNvPicPr>
            <a:picLocks noGrp="1" noChangeAspect="1"/>
          </p:cNvPicPr>
          <p:nvPr>
            <p:ph idx="1"/>
          </p:nvPr>
        </p:nvPicPr>
        <p:blipFill>
          <a:blip r:embed="rId3">
            <a:extLst>
              <a:ext uri="{28A0092B-C50C-407E-A947-70E740481C1C}">
                <a14:useLocalDpi xmlns:a14="http://schemas.microsoft.com/office/drawing/2010/main" val="0"/>
              </a:ext>
            </a:extLst>
          </a:blip>
          <a:srcRect l="-15686" r="-15686"/>
          <a:stretch>
            <a:fillRect/>
          </a:stretch>
        </p:blipFill>
        <p:spPr/>
      </p:pic>
      <p:sp>
        <p:nvSpPr>
          <p:cNvPr id="3" name="TextBox 2"/>
          <p:cNvSpPr txBox="1"/>
          <p:nvPr/>
        </p:nvSpPr>
        <p:spPr>
          <a:xfrm>
            <a:off x="6260934" y="1784866"/>
            <a:ext cx="1870825" cy="830997"/>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defPPr>
              <a:defRPr lang="en-US"/>
            </a:defPPr>
            <a:lvl1pPr algn="ctr"/>
          </a:lstStyle>
          <a:p>
            <a:r>
              <a:rPr lang="en-US" sz="2400" dirty="0"/>
              <a:t>Either </a:t>
            </a:r>
            <a:r>
              <a:rPr lang="en-US" sz="2400" dirty="0" smtClean="0"/>
              <a:t>glycine</a:t>
            </a:r>
          </a:p>
          <a:p>
            <a:r>
              <a:rPr lang="en-US" sz="2400" dirty="0" smtClean="0"/>
              <a:t> </a:t>
            </a:r>
            <a:r>
              <a:rPr lang="en-US" sz="2400" dirty="0"/>
              <a:t>or </a:t>
            </a:r>
            <a:r>
              <a:rPr lang="en-US" sz="2400" dirty="0" err="1"/>
              <a:t>taurine</a:t>
            </a:r>
            <a:endParaRPr lang="en-US" sz="2400" dirty="0"/>
          </a:p>
        </p:txBody>
      </p:sp>
      <p:sp>
        <p:nvSpPr>
          <p:cNvPr id="7" name="TextBox 6"/>
          <p:cNvSpPr txBox="1"/>
          <p:nvPr/>
        </p:nvSpPr>
        <p:spPr>
          <a:xfrm>
            <a:off x="232017" y="3654463"/>
            <a:ext cx="2226464" cy="830997"/>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defPPr>
              <a:defRPr lang="en-US"/>
            </a:defPPr>
            <a:lvl1pPr algn="ctr"/>
          </a:lstStyle>
          <a:p>
            <a:r>
              <a:rPr lang="en-US" sz="2400" dirty="0" smtClean="0"/>
              <a:t>Sulfate is often added here</a:t>
            </a:r>
            <a:endParaRPr lang="en-US" sz="2400" dirty="0"/>
          </a:p>
        </p:txBody>
      </p:sp>
      <p:cxnSp>
        <p:nvCxnSpPr>
          <p:cNvPr id="9" name="Straight Arrow Connector 8"/>
          <p:cNvCxnSpPr>
            <a:stCxn id="7" idx="2"/>
          </p:cNvCxnSpPr>
          <p:nvPr/>
        </p:nvCxnSpPr>
        <p:spPr>
          <a:xfrm>
            <a:off x="1345249" y="4485460"/>
            <a:ext cx="380572" cy="52881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854438" y="3654463"/>
            <a:ext cx="1706736" cy="830997"/>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defPPr>
              <a:defRPr lang="en-US"/>
            </a:defPPr>
            <a:lvl1pPr algn="ctr"/>
          </a:lstStyle>
          <a:p>
            <a:r>
              <a:rPr lang="en-US" sz="2400" dirty="0" smtClean="0"/>
              <a:t>Secondary </a:t>
            </a:r>
            <a:r>
              <a:rPr lang="en-US" sz="2400" dirty="0"/>
              <a:t>b</a:t>
            </a:r>
            <a:r>
              <a:rPr lang="en-US" sz="2400" dirty="0" smtClean="0"/>
              <a:t>ile acids</a:t>
            </a:r>
            <a:endParaRPr lang="en-US" sz="2400" dirty="0"/>
          </a:p>
        </p:txBody>
      </p:sp>
      <p:sp>
        <p:nvSpPr>
          <p:cNvPr id="11" name="Freeform 10"/>
          <p:cNvSpPr/>
          <p:nvPr/>
        </p:nvSpPr>
        <p:spPr>
          <a:xfrm>
            <a:off x="6430107" y="4866212"/>
            <a:ext cx="1032191" cy="776422"/>
          </a:xfrm>
          <a:custGeom>
            <a:avLst/>
            <a:gdLst>
              <a:gd name="connsiteX0" fmla="*/ 375487 w 1032191"/>
              <a:gd name="connsiteY0" fmla="*/ 50384 h 776422"/>
              <a:gd name="connsiteX1" fmla="*/ 17298 w 1032191"/>
              <a:gd name="connsiteY1" fmla="*/ 229465 h 776422"/>
              <a:gd name="connsiteX2" fmla="*/ 82424 w 1032191"/>
              <a:gd name="connsiteY2" fmla="*/ 571348 h 776422"/>
              <a:gd name="connsiteX3" fmla="*/ 310362 w 1032191"/>
              <a:gd name="connsiteY3" fmla="*/ 734149 h 776422"/>
              <a:gd name="connsiteX4" fmla="*/ 912771 w 1032191"/>
              <a:gd name="connsiteY4" fmla="*/ 717869 h 776422"/>
              <a:gd name="connsiteX5" fmla="*/ 994178 w 1032191"/>
              <a:gd name="connsiteY5" fmla="*/ 99224 h 776422"/>
              <a:gd name="connsiteX6" fmla="*/ 456894 w 1032191"/>
              <a:gd name="connsiteY6" fmla="*/ 1543 h 77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191" h="776422">
                <a:moveTo>
                  <a:pt x="375487" y="50384"/>
                </a:moveTo>
                <a:cubicBezTo>
                  <a:pt x="220814" y="96511"/>
                  <a:pt x="66142" y="142638"/>
                  <a:pt x="17298" y="229465"/>
                </a:cubicBezTo>
                <a:cubicBezTo>
                  <a:pt x="-31546" y="316292"/>
                  <a:pt x="33580" y="487234"/>
                  <a:pt x="82424" y="571348"/>
                </a:cubicBezTo>
                <a:cubicBezTo>
                  <a:pt x="131268" y="655462"/>
                  <a:pt x="171971" y="709729"/>
                  <a:pt x="310362" y="734149"/>
                </a:cubicBezTo>
                <a:cubicBezTo>
                  <a:pt x="448753" y="758569"/>
                  <a:pt x="798802" y="823690"/>
                  <a:pt x="912771" y="717869"/>
                </a:cubicBezTo>
                <a:cubicBezTo>
                  <a:pt x="1026740" y="612048"/>
                  <a:pt x="1070157" y="218612"/>
                  <a:pt x="994178" y="99224"/>
                </a:cubicBezTo>
                <a:cubicBezTo>
                  <a:pt x="918199" y="-20164"/>
                  <a:pt x="456894" y="1543"/>
                  <a:pt x="456894" y="1543"/>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 name="Straight Arrow Connector 12"/>
          <p:cNvCxnSpPr/>
          <p:nvPr/>
        </p:nvCxnSpPr>
        <p:spPr>
          <a:xfrm flipH="1">
            <a:off x="7228909" y="4485460"/>
            <a:ext cx="651253" cy="7404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descr="sulf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720" y="4617829"/>
            <a:ext cx="951666" cy="942150"/>
          </a:xfrm>
          <a:prstGeom prst="rect">
            <a:avLst/>
          </a:prstGeom>
        </p:spPr>
      </p:pic>
    </p:spTree>
    <p:extLst>
      <p:ext uri="{BB962C8B-B14F-4D97-AF65-F5344CB8AC3E}">
        <p14:creationId xmlns:p14="http://schemas.microsoft.com/office/powerpoint/2010/main" val="3930892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1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Taurolithocholic</a:t>
            </a:r>
            <a:r>
              <a:rPr lang="en-US" b="1" dirty="0" smtClean="0"/>
              <a:t> acid 3-sulfate</a:t>
            </a:r>
            <a:endParaRPr lang="en-US" b="1" dirty="0"/>
          </a:p>
        </p:txBody>
      </p:sp>
      <p:pic>
        <p:nvPicPr>
          <p:cNvPr id="4" name="Content Placeholder 3" descr="taurolithocholic_acid_3_sulfate.png"/>
          <p:cNvPicPr>
            <a:picLocks noGrp="1" noChangeAspect="1"/>
          </p:cNvPicPr>
          <p:nvPr>
            <p:ph idx="1"/>
          </p:nvPr>
        </p:nvPicPr>
        <p:blipFill>
          <a:blip r:embed="rId2">
            <a:extLst>
              <a:ext uri="{28A0092B-C50C-407E-A947-70E740481C1C}">
                <a14:useLocalDpi xmlns:a14="http://schemas.microsoft.com/office/drawing/2010/main" val="0"/>
              </a:ext>
            </a:extLst>
          </a:blip>
          <a:srcRect t="-23944" b="-23944"/>
          <a:stretch>
            <a:fillRect/>
          </a:stretch>
        </p:blipFill>
        <p:spPr/>
      </p:pic>
      <p:sp>
        <p:nvSpPr>
          <p:cNvPr id="5" name="Freeform 4"/>
          <p:cNvSpPr/>
          <p:nvPr/>
        </p:nvSpPr>
        <p:spPr>
          <a:xfrm>
            <a:off x="6117631" y="2403275"/>
            <a:ext cx="2751740" cy="1942923"/>
          </a:xfrm>
          <a:custGeom>
            <a:avLst/>
            <a:gdLst>
              <a:gd name="connsiteX0" fmla="*/ 1473477 w 2751740"/>
              <a:gd name="connsiteY0" fmla="*/ 20201 h 1942923"/>
              <a:gd name="connsiteX1" fmla="*/ 524588 w 2751740"/>
              <a:gd name="connsiteY1" fmla="*/ 458179 h 1942923"/>
              <a:gd name="connsiteX2" fmla="*/ 101238 w 2751740"/>
              <a:gd name="connsiteY2" fmla="*/ 1217340 h 1942923"/>
              <a:gd name="connsiteX3" fmla="*/ 203426 w 2751740"/>
              <a:gd name="connsiteY3" fmla="*/ 1845108 h 1942923"/>
              <a:gd name="connsiteX4" fmla="*/ 2188792 w 2751740"/>
              <a:gd name="connsiteY4" fmla="*/ 1918104 h 1942923"/>
              <a:gd name="connsiteX5" fmla="*/ 2685134 w 2751740"/>
              <a:gd name="connsiteY5" fmla="*/ 1611520 h 1942923"/>
              <a:gd name="connsiteX6" fmla="*/ 2641339 w 2751740"/>
              <a:gd name="connsiteY6" fmla="*/ 428980 h 1942923"/>
              <a:gd name="connsiteX7" fmla="*/ 1721647 w 2751740"/>
              <a:gd name="connsiteY7" fmla="*/ 107797 h 1942923"/>
              <a:gd name="connsiteX8" fmla="*/ 1473477 w 2751740"/>
              <a:gd name="connsiteY8" fmla="*/ 20201 h 19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1740" h="1942923">
                <a:moveTo>
                  <a:pt x="1473477" y="20201"/>
                </a:moveTo>
                <a:cubicBezTo>
                  <a:pt x="1273967" y="78598"/>
                  <a:pt x="753294" y="258656"/>
                  <a:pt x="524588" y="458179"/>
                </a:cubicBezTo>
                <a:cubicBezTo>
                  <a:pt x="295882" y="657702"/>
                  <a:pt x="154765" y="986185"/>
                  <a:pt x="101238" y="1217340"/>
                </a:cubicBezTo>
                <a:cubicBezTo>
                  <a:pt x="47711" y="1448495"/>
                  <a:pt x="-144500" y="1728314"/>
                  <a:pt x="203426" y="1845108"/>
                </a:cubicBezTo>
                <a:cubicBezTo>
                  <a:pt x="551352" y="1961902"/>
                  <a:pt x="1775174" y="1957035"/>
                  <a:pt x="2188792" y="1918104"/>
                </a:cubicBezTo>
                <a:cubicBezTo>
                  <a:pt x="2602410" y="1879173"/>
                  <a:pt x="2609710" y="1859707"/>
                  <a:pt x="2685134" y="1611520"/>
                </a:cubicBezTo>
                <a:cubicBezTo>
                  <a:pt x="2760558" y="1363333"/>
                  <a:pt x="2801920" y="679600"/>
                  <a:pt x="2641339" y="428980"/>
                </a:cubicBezTo>
                <a:cubicBezTo>
                  <a:pt x="2480758" y="178360"/>
                  <a:pt x="1921157" y="173493"/>
                  <a:pt x="1721647" y="107797"/>
                </a:cubicBezTo>
                <a:cubicBezTo>
                  <a:pt x="1522137" y="42101"/>
                  <a:pt x="1672987" y="-38196"/>
                  <a:pt x="1473477" y="20201"/>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831996" y="3781207"/>
            <a:ext cx="1136549" cy="461665"/>
          </a:xfrm>
          <a:prstGeom prst="rect">
            <a:avLst/>
          </a:prstGeom>
          <a:noFill/>
        </p:spPr>
        <p:txBody>
          <a:bodyPr wrap="none" rtlCol="0">
            <a:spAutoFit/>
          </a:bodyPr>
          <a:lstStyle/>
          <a:p>
            <a:r>
              <a:rPr lang="en-US" sz="2400" dirty="0" err="1" smtClean="0"/>
              <a:t>Taurine</a:t>
            </a:r>
            <a:endParaRPr lang="en-US" sz="2400" dirty="0"/>
          </a:p>
        </p:txBody>
      </p:sp>
      <p:sp>
        <p:nvSpPr>
          <p:cNvPr id="7" name="TextBox 6"/>
          <p:cNvSpPr txBox="1"/>
          <p:nvPr/>
        </p:nvSpPr>
        <p:spPr>
          <a:xfrm>
            <a:off x="457200" y="5112494"/>
            <a:ext cx="1055998" cy="461665"/>
          </a:xfrm>
          <a:prstGeom prst="rect">
            <a:avLst/>
          </a:prstGeom>
          <a:noFill/>
        </p:spPr>
        <p:txBody>
          <a:bodyPr wrap="none" rtlCol="0">
            <a:spAutoFit/>
          </a:bodyPr>
          <a:lstStyle/>
          <a:p>
            <a:r>
              <a:rPr lang="en-US" sz="2400" dirty="0" smtClean="0"/>
              <a:t>Sulfate</a:t>
            </a:r>
            <a:endParaRPr lang="en-US" sz="2400" dirty="0"/>
          </a:p>
        </p:txBody>
      </p:sp>
      <p:sp>
        <p:nvSpPr>
          <p:cNvPr id="8" name="Freeform 7"/>
          <p:cNvSpPr/>
          <p:nvPr/>
        </p:nvSpPr>
        <p:spPr>
          <a:xfrm>
            <a:off x="111417" y="4043247"/>
            <a:ext cx="1845192" cy="1716509"/>
          </a:xfrm>
          <a:custGeom>
            <a:avLst/>
            <a:gdLst>
              <a:gd name="connsiteX0" fmla="*/ 633095 w 1845192"/>
              <a:gd name="connsiteY0" fmla="*/ 44544 h 1716509"/>
              <a:gd name="connsiteX1" fmla="*/ 5369 w 1845192"/>
              <a:gd name="connsiteY1" fmla="*/ 803706 h 1716509"/>
              <a:gd name="connsiteX2" fmla="*/ 384925 w 1845192"/>
              <a:gd name="connsiteY2" fmla="*/ 1533668 h 1716509"/>
              <a:gd name="connsiteX3" fmla="*/ 1304617 w 1845192"/>
              <a:gd name="connsiteY3" fmla="*/ 1708859 h 1716509"/>
              <a:gd name="connsiteX4" fmla="*/ 1830155 w 1845192"/>
              <a:gd name="connsiteY4" fmla="*/ 1358477 h 1716509"/>
              <a:gd name="connsiteX5" fmla="*/ 1684172 w 1845192"/>
              <a:gd name="connsiteY5" fmla="*/ 774507 h 1716509"/>
              <a:gd name="connsiteX6" fmla="*/ 1494394 w 1845192"/>
              <a:gd name="connsiteY6" fmla="*/ 161338 h 1716509"/>
              <a:gd name="connsiteX7" fmla="*/ 633095 w 1845192"/>
              <a:gd name="connsiteY7" fmla="*/ 44544 h 171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192" h="1716509">
                <a:moveTo>
                  <a:pt x="633095" y="44544"/>
                </a:moveTo>
                <a:cubicBezTo>
                  <a:pt x="384924" y="151605"/>
                  <a:pt x="46731" y="555519"/>
                  <a:pt x="5369" y="803706"/>
                </a:cubicBezTo>
                <a:cubicBezTo>
                  <a:pt x="-35993" y="1051893"/>
                  <a:pt x="168384" y="1382809"/>
                  <a:pt x="384925" y="1533668"/>
                </a:cubicBezTo>
                <a:cubicBezTo>
                  <a:pt x="601466" y="1684527"/>
                  <a:pt x="1063745" y="1738057"/>
                  <a:pt x="1304617" y="1708859"/>
                </a:cubicBezTo>
                <a:cubicBezTo>
                  <a:pt x="1545489" y="1679661"/>
                  <a:pt x="1766896" y="1514202"/>
                  <a:pt x="1830155" y="1358477"/>
                </a:cubicBezTo>
                <a:cubicBezTo>
                  <a:pt x="1893414" y="1202752"/>
                  <a:pt x="1740132" y="974030"/>
                  <a:pt x="1684172" y="774507"/>
                </a:cubicBezTo>
                <a:cubicBezTo>
                  <a:pt x="1628212" y="574984"/>
                  <a:pt x="1674440" y="280565"/>
                  <a:pt x="1494394" y="161338"/>
                </a:cubicBezTo>
                <a:cubicBezTo>
                  <a:pt x="1314348" y="42111"/>
                  <a:pt x="881266" y="-62517"/>
                  <a:pt x="633095" y="44544"/>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51691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158"/>
            <a:ext cx="8229599" cy="1143000"/>
          </a:xfrm>
        </p:spPr>
        <p:txBody>
          <a:bodyPr>
            <a:noAutofit/>
          </a:bodyPr>
          <a:lstStyle/>
          <a:p>
            <a:r>
              <a:rPr lang="en-US" sz="3600" b="1" dirty="0" smtClean="0"/>
              <a:t>A Hypothesis: Liver delivers </a:t>
            </a:r>
            <a:r>
              <a:rPr lang="en-US" sz="3600" b="1" dirty="0" err="1" smtClean="0"/>
              <a:t>taurine</a:t>
            </a:r>
            <a:r>
              <a:rPr lang="en-US" sz="3600" b="1" dirty="0" smtClean="0"/>
              <a:t> and glycine to bacteria to synthesize methionine and sulfate for the host</a:t>
            </a:r>
            <a:endParaRPr lang="en-US" sz="3600" b="1" dirty="0"/>
          </a:p>
        </p:txBody>
      </p:sp>
      <p:sp>
        <p:nvSpPr>
          <p:cNvPr id="4" name="TextBox 3"/>
          <p:cNvSpPr txBox="1"/>
          <p:nvPr/>
        </p:nvSpPr>
        <p:spPr>
          <a:xfrm>
            <a:off x="734147" y="3243111"/>
            <a:ext cx="1136549" cy="461665"/>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defPPr>
              <a:defRPr lang="en-US"/>
            </a:defPPr>
            <a:lvl1pPr algn="ctr">
              <a:defRPr sz="2400"/>
            </a:lvl1pPr>
          </a:lstStyle>
          <a:p>
            <a:r>
              <a:rPr lang="en-US" dirty="0" err="1"/>
              <a:t>Taurine</a:t>
            </a:r>
            <a:endParaRPr lang="en-US" dirty="0"/>
          </a:p>
        </p:txBody>
      </p:sp>
      <p:sp>
        <p:nvSpPr>
          <p:cNvPr id="6" name="TextBox 5"/>
          <p:cNvSpPr txBox="1"/>
          <p:nvPr/>
        </p:nvSpPr>
        <p:spPr>
          <a:xfrm>
            <a:off x="734147" y="4502559"/>
            <a:ext cx="1136549" cy="461665"/>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defPPr>
              <a:defRPr lang="en-US"/>
            </a:defPPr>
            <a:lvl1pPr algn="ctr">
              <a:defRPr sz="2400"/>
            </a:lvl1pPr>
          </a:lstStyle>
          <a:p>
            <a:r>
              <a:rPr lang="en-US" dirty="0" smtClean="0"/>
              <a:t>Glycine</a:t>
            </a:r>
            <a:endParaRPr lang="en-US" dirty="0"/>
          </a:p>
        </p:txBody>
      </p:sp>
      <p:sp>
        <p:nvSpPr>
          <p:cNvPr id="7" name="TextBox 6"/>
          <p:cNvSpPr txBox="1"/>
          <p:nvPr/>
        </p:nvSpPr>
        <p:spPr>
          <a:xfrm>
            <a:off x="2061072" y="4736872"/>
            <a:ext cx="1097016" cy="830997"/>
          </a:xfrm>
          <a:prstGeom prst="rect">
            <a:avLst/>
          </a:prstGeom>
          <a:noFill/>
        </p:spPr>
        <p:txBody>
          <a:bodyPr wrap="square" rtlCol="0">
            <a:spAutoFit/>
          </a:bodyPr>
          <a:lstStyle/>
          <a:p>
            <a:r>
              <a:rPr lang="en-US" sz="1600" dirty="0" smtClean="0"/>
              <a:t>Glycine cleavage system</a:t>
            </a:r>
            <a:endParaRPr lang="en-US" sz="1600" dirty="0"/>
          </a:p>
        </p:txBody>
      </p:sp>
      <p:cxnSp>
        <p:nvCxnSpPr>
          <p:cNvPr id="11" name="Straight Arrow Connector 10"/>
          <p:cNvCxnSpPr>
            <a:stCxn id="6" idx="3"/>
          </p:cNvCxnSpPr>
          <p:nvPr/>
        </p:nvCxnSpPr>
        <p:spPr>
          <a:xfrm flipV="1">
            <a:off x="1870696" y="4732867"/>
            <a:ext cx="1321248" cy="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224817" y="4516075"/>
            <a:ext cx="1914475" cy="461665"/>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defPPr>
              <a:defRPr lang="en-US"/>
            </a:defPPr>
            <a:lvl1pPr algn="ctr">
              <a:defRPr sz="2400"/>
            </a:lvl1pPr>
          </a:lstStyle>
          <a:p>
            <a:r>
              <a:rPr lang="en-US" dirty="0" err="1" smtClean="0"/>
              <a:t>Methylfolate</a:t>
            </a:r>
            <a:endParaRPr lang="en-US" dirty="0"/>
          </a:p>
        </p:txBody>
      </p:sp>
      <p:sp>
        <p:nvSpPr>
          <p:cNvPr id="16" name="TextBox 15"/>
          <p:cNvSpPr txBox="1"/>
          <p:nvPr/>
        </p:nvSpPr>
        <p:spPr>
          <a:xfrm>
            <a:off x="3613780" y="5469991"/>
            <a:ext cx="1136549" cy="461665"/>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defPPr>
              <a:defRPr lang="en-US"/>
            </a:defPPr>
            <a:lvl1pPr algn="ctr">
              <a:defRPr sz="2400"/>
            </a:lvl1pPr>
          </a:lstStyle>
          <a:p>
            <a:r>
              <a:rPr lang="en-US" dirty="0" err="1" smtClean="0"/>
              <a:t>Folate</a:t>
            </a:r>
            <a:endParaRPr lang="en-US" dirty="0"/>
          </a:p>
        </p:txBody>
      </p:sp>
      <p:cxnSp>
        <p:nvCxnSpPr>
          <p:cNvPr id="18" name="Straight Arrow Connector 17"/>
          <p:cNvCxnSpPr/>
          <p:nvPr/>
        </p:nvCxnSpPr>
        <p:spPr>
          <a:xfrm flipV="1">
            <a:off x="4182054" y="4964224"/>
            <a:ext cx="0" cy="5057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4" idx="3"/>
          </p:cNvCxnSpPr>
          <p:nvPr/>
        </p:nvCxnSpPr>
        <p:spPr>
          <a:xfrm>
            <a:off x="1870696" y="3473944"/>
            <a:ext cx="5338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391615" y="3243111"/>
            <a:ext cx="1136549" cy="461665"/>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defPPr>
              <a:defRPr lang="en-US"/>
            </a:defPPr>
            <a:lvl1pPr algn="ctr">
              <a:defRPr sz="2400"/>
            </a:lvl1pPr>
          </a:lstStyle>
          <a:p>
            <a:r>
              <a:rPr lang="en-US" dirty="0" smtClean="0"/>
              <a:t>Sulfite</a:t>
            </a:r>
            <a:endParaRPr lang="en-US" dirty="0"/>
          </a:p>
        </p:txBody>
      </p:sp>
      <p:sp>
        <p:nvSpPr>
          <p:cNvPr id="24" name="TextBox 23"/>
          <p:cNvSpPr txBox="1"/>
          <p:nvPr/>
        </p:nvSpPr>
        <p:spPr>
          <a:xfrm>
            <a:off x="3613780" y="1962034"/>
            <a:ext cx="1136549" cy="461665"/>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defPPr>
              <a:defRPr lang="en-US"/>
            </a:defPPr>
            <a:lvl1pPr algn="ctr">
              <a:defRPr sz="2400"/>
            </a:lvl1pPr>
          </a:lstStyle>
          <a:p>
            <a:r>
              <a:rPr lang="en-US" dirty="0" smtClean="0"/>
              <a:t>Serine</a:t>
            </a:r>
            <a:endParaRPr lang="en-US" dirty="0"/>
          </a:p>
        </p:txBody>
      </p:sp>
      <p:sp>
        <p:nvSpPr>
          <p:cNvPr id="26" name="TextBox 25"/>
          <p:cNvSpPr txBox="1"/>
          <p:nvPr/>
        </p:nvSpPr>
        <p:spPr>
          <a:xfrm>
            <a:off x="5638800" y="3145778"/>
            <a:ext cx="2590799" cy="584776"/>
          </a:xfrm>
          <a:prstGeom prst="rect">
            <a:avLst/>
          </a:prstGeom>
          <a:solidFill>
            <a:srgbClr val="FFFFD8"/>
          </a:solidFill>
          <a:ln w="38100" cmpd="sng">
            <a:solidFill>
              <a:srgbClr val="FF0000"/>
            </a:solidFill>
          </a:ln>
          <a:effectLst>
            <a:outerShdw blurRad="50800" dist="38100" dir="2700000">
              <a:srgbClr val="000000">
                <a:alpha val="43000"/>
              </a:srgbClr>
            </a:outerShdw>
          </a:effectLst>
        </p:spPr>
        <p:txBody>
          <a:bodyPr wrap="square" rtlCol="0">
            <a:spAutoFit/>
          </a:bodyPr>
          <a:lstStyle>
            <a:defPPr>
              <a:defRPr lang="en-US"/>
            </a:defPPr>
            <a:lvl1pPr algn="ctr">
              <a:defRPr sz="2400"/>
            </a:lvl1pPr>
          </a:lstStyle>
          <a:p>
            <a:r>
              <a:rPr lang="en-US" sz="3200" dirty="0" smtClean="0"/>
              <a:t>Methionine</a:t>
            </a:r>
            <a:endParaRPr lang="en-US" sz="3200" dirty="0"/>
          </a:p>
        </p:txBody>
      </p:sp>
      <p:cxnSp>
        <p:nvCxnSpPr>
          <p:cNvPr id="28" name="Straight Arrow Connector 27"/>
          <p:cNvCxnSpPr>
            <a:stCxn id="24" idx="2"/>
          </p:cNvCxnSpPr>
          <p:nvPr/>
        </p:nvCxnSpPr>
        <p:spPr>
          <a:xfrm>
            <a:off x="4182055" y="2423699"/>
            <a:ext cx="1456745" cy="10502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3" idx="3"/>
          </p:cNvCxnSpPr>
          <p:nvPr/>
        </p:nvCxnSpPr>
        <p:spPr>
          <a:xfrm>
            <a:off x="3528164" y="3473944"/>
            <a:ext cx="211063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0"/>
            <a:endCxn id="26" idx="1"/>
          </p:cNvCxnSpPr>
          <p:nvPr/>
        </p:nvCxnSpPr>
        <p:spPr>
          <a:xfrm flipV="1">
            <a:off x="4182055" y="3438166"/>
            <a:ext cx="1456745" cy="10779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613780" y="2899557"/>
            <a:ext cx="1351020" cy="830997"/>
          </a:xfrm>
          <a:prstGeom prst="rect">
            <a:avLst/>
          </a:prstGeom>
          <a:noFill/>
        </p:spPr>
        <p:txBody>
          <a:bodyPr wrap="square" rtlCol="0">
            <a:spAutoFit/>
          </a:bodyPr>
          <a:lstStyle/>
          <a:p>
            <a:pPr algn="ctr"/>
            <a:r>
              <a:rPr lang="en-US" sz="1600" dirty="0" smtClean="0"/>
              <a:t>Assimilatory sulfite </a:t>
            </a:r>
            <a:r>
              <a:rPr lang="en-US" sz="1600" dirty="0" err="1" smtClean="0"/>
              <a:t>reductase</a:t>
            </a:r>
            <a:endParaRPr lang="en-US" sz="1600" dirty="0"/>
          </a:p>
        </p:txBody>
      </p:sp>
      <p:sp>
        <p:nvSpPr>
          <p:cNvPr id="36" name="TextBox 35"/>
          <p:cNvSpPr txBox="1"/>
          <p:nvPr/>
        </p:nvSpPr>
        <p:spPr>
          <a:xfrm>
            <a:off x="1870696" y="1883601"/>
            <a:ext cx="1354121" cy="584776"/>
          </a:xfrm>
          <a:prstGeom prst="rect">
            <a:avLst/>
          </a:prstGeom>
          <a:solidFill>
            <a:srgbClr val="FFFFD8"/>
          </a:solidFill>
          <a:ln w="28575" cmpd="sng">
            <a:solidFill>
              <a:srgbClr val="FF0000"/>
            </a:solidFill>
          </a:ln>
          <a:effectLst>
            <a:outerShdw blurRad="50800" dist="38100" dir="2700000">
              <a:srgbClr val="000000">
                <a:alpha val="43000"/>
              </a:srgbClr>
            </a:outerShdw>
          </a:effectLst>
        </p:spPr>
        <p:txBody>
          <a:bodyPr wrap="square" rtlCol="0">
            <a:spAutoFit/>
          </a:bodyPr>
          <a:lstStyle>
            <a:defPPr>
              <a:defRPr lang="en-US"/>
            </a:defPPr>
            <a:lvl1pPr algn="ctr">
              <a:defRPr sz="2400"/>
            </a:lvl1pPr>
          </a:lstStyle>
          <a:p>
            <a:r>
              <a:rPr lang="en-US" sz="3200" dirty="0" smtClean="0"/>
              <a:t>Sulfate</a:t>
            </a:r>
            <a:endParaRPr lang="en-US" sz="3200" dirty="0"/>
          </a:p>
        </p:txBody>
      </p:sp>
      <p:sp>
        <p:nvSpPr>
          <p:cNvPr id="37" name="TextBox 36"/>
          <p:cNvSpPr txBox="1"/>
          <p:nvPr/>
        </p:nvSpPr>
        <p:spPr>
          <a:xfrm>
            <a:off x="1716105" y="2551790"/>
            <a:ext cx="1351020" cy="584776"/>
          </a:xfrm>
          <a:prstGeom prst="rect">
            <a:avLst/>
          </a:prstGeom>
          <a:noFill/>
        </p:spPr>
        <p:txBody>
          <a:bodyPr wrap="square" rtlCol="0">
            <a:spAutoFit/>
          </a:bodyPr>
          <a:lstStyle/>
          <a:p>
            <a:pPr algn="ctr"/>
            <a:r>
              <a:rPr lang="en-US" sz="1600" dirty="0" smtClean="0"/>
              <a:t>Sulfite oxidase</a:t>
            </a:r>
            <a:endParaRPr lang="en-US" sz="1600" dirty="0"/>
          </a:p>
        </p:txBody>
      </p:sp>
      <p:cxnSp>
        <p:nvCxnSpPr>
          <p:cNvPr id="39" name="Straight Arrow Connector 38"/>
          <p:cNvCxnSpPr/>
          <p:nvPr/>
        </p:nvCxnSpPr>
        <p:spPr>
          <a:xfrm flipH="1" flipV="1">
            <a:off x="2607733" y="2484058"/>
            <a:ext cx="459392" cy="7590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930000" y="4201636"/>
            <a:ext cx="2587467" cy="1384995"/>
          </a:xfrm>
          <a:prstGeom prst="rect">
            <a:avLst/>
          </a:prstGeom>
          <a:solidFill>
            <a:srgbClr val="FCF9D6"/>
          </a:solidFill>
          <a:ln>
            <a:solidFill>
              <a:srgbClr val="000000"/>
            </a:solidFill>
          </a:ln>
        </p:spPr>
        <p:txBody>
          <a:bodyPr wrap="square" rtlCol="0">
            <a:spAutoFit/>
          </a:bodyPr>
          <a:lstStyle/>
          <a:p>
            <a:pPr algn="ctr">
              <a:buNone/>
            </a:pPr>
            <a:r>
              <a:rPr lang="en-US" sz="2800" dirty="0" smtClean="0"/>
              <a:t>Methionine is the universal methyl donor</a:t>
            </a:r>
          </a:p>
        </p:txBody>
      </p:sp>
    </p:spTree>
    <p:extLst>
      <p:ext uri="{BB962C8B-B14F-4D97-AF65-F5344CB8AC3E}">
        <p14:creationId xmlns:p14="http://schemas.microsoft.com/office/powerpoint/2010/main" val="144099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Bifidobacteria</a:t>
            </a:r>
            <a:r>
              <a:rPr lang="en-US" b="1" dirty="0"/>
              <a:t> </a:t>
            </a:r>
            <a:r>
              <a:rPr lang="en-US" b="1" dirty="0" smtClean="0"/>
              <a:t>modify bile acids to increase gelling potential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0"/>
            <a:ext cx="8500533" cy="4525963"/>
          </a:xfrm>
        </p:spPr>
        <p:txBody>
          <a:bodyPr>
            <a:normAutofit fontScale="92500" lnSpcReduction="10000"/>
          </a:bodyPr>
          <a:lstStyle/>
          <a:p>
            <a:r>
              <a:rPr lang="en-US" i="1" dirty="0" err="1" smtClean="0">
                <a:solidFill>
                  <a:srgbClr val="FF0000"/>
                </a:solidFill>
              </a:rPr>
              <a:t>Bifidobacteria</a:t>
            </a:r>
            <a:r>
              <a:rPr lang="en-US" dirty="0" smtClean="0">
                <a:solidFill>
                  <a:srgbClr val="FF0000"/>
                </a:solidFill>
              </a:rPr>
              <a:t> </a:t>
            </a:r>
            <a:r>
              <a:rPr lang="en-US" dirty="0" smtClean="0"/>
              <a:t>are the most significant microbes in the gut for </a:t>
            </a:r>
            <a:r>
              <a:rPr lang="en-US" dirty="0" err="1" smtClean="0"/>
              <a:t>deconjugating</a:t>
            </a:r>
            <a:r>
              <a:rPr lang="en-US" dirty="0" smtClean="0"/>
              <a:t> </a:t>
            </a:r>
            <a:r>
              <a:rPr lang="en-US" dirty="0" err="1" smtClean="0"/>
              <a:t>taurine</a:t>
            </a:r>
            <a:r>
              <a:rPr lang="en-US" dirty="0" smtClean="0"/>
              <a:t> and glycine from bile acids</a:t>
            </a:r>
          </a:p>
          <a:p>
            <a:r>
              <a:rPr lang="en-US" dirty="0" smtClean="0"/>
              <a:t>Release </a:t>
            </a:r>
            <a:r>
              <a:rPr lang="en-US" dirty="0"/>
              <a:t>of </a:t>
            </a:r>
            <a:r>
              <a:rPr lang="en-US" dirty="0" err="1"/>
              <a:t>deconjugated</a:t>
            </a:r>
            <a:r>
              <a:rPr lang="en-US" dirty="0"/>
              <a:t> bile </a:t>
            </a:r>
            <a:r>
              <a:rPr lang="en-US" dirty="0" smtClean="0"/>
              <a:t>acids by </a:t>
            </a:r>
            <a:r>
              <a:rPr lang="en-US" dirty="0" err="1" smtClean="0"/>
              <a:t>Bifidobacteria</a:t>
            </a:r>
            <a:r>
              <a:rPr lang="en-US" dirty="0" smtClean="0"/>
              <a:t>  causes the aqueous medium to gel</a:t>
            </a:r>
            <a:endParaRPr lang="en-US" dirty="0"/>
          </a:p>
          <a:p>
            <a:pPr marL="0" indent="0">
              <a:buNone/>
            </a:pPr>
            <a:endParaRPr lang="en-US" dirty="0"/>
          </a:p>
          <a:p>
            <a:pPr marL="0" indent="0">
              <a:buNone/>
            </a:pPr>
            <a:r>
              <a:rPr lang="en-US" dirty="0" smtClean="0"/>
              <a:t>“If </a:t>
            </a:r>
            <a:r>
              <a:rPr lang="en-US" dirty="0"/>
              <a:t>such a phenomenon occurs in physiological conditions of human gut, it may improve bacterial ability to colonize the gastrointestinal tract and their survival in this specific ecological niche</a:t>
            </a:r>
            <a:r>
              <a:rPr lang="en-US" dirty="0" smtClean="0"/>
              <a:t>.”</a:t>
            </a:r>
            <a:endParaRPr lang="en-US" dirty="0"/>
          </a:p>
          <a:p>
            <a:endParaRPr lang="en-US" dirty="0"/>
          </a:p>
        </p:txBody>
      </p:sp>
      <p:sp>
        <p:nvSpPr>
          <p:cNvPr id="5" name="TextBox 4"/>
          <p:cNvSpPr txBox="1"/>
          <p:nvPr/>
        </p:nvSpPr>
        <p:spPr>
          <a:xfrm>
            <a:off x="1312799" y="6351601"/>
            <a:ext cx="7923563" cy="461665"/>
          </a:xfrm>
          <a:prstGeom prst="rect">
            <a:avLst/>
          </a:prstGeom>
          <a:noFill/>
          <a:ln>
            <a:noFill/>
          </a:ln>
        </p:spPr>
        <p:txBody>
          <a:bodyPr wrap="none" rtlCol="0">
            <a:spAutoFit/>
          </a:bodyPr>
          <a:lstStyle/>
          <a:p>
            <a:r>
              <a:rPr lang="en-US" sz="2400" dirty="0">
                <a:solidFill>
                  <a:srgbClr val="FF0000"/>
                </a:solidFill>
              </a:rPr>
              <a:t>*</a:t>
            </a:r>
            <a:r>
              <a:rPr lang="en-US" sz="2400" dirty="0"/>
              <a:t>P </a:t>
            </a:r>
            <a:r>
              <a:rPr lang="en-US" sz="2400" dirty="0" err="1"/>
              <a:t>Jarocki</a:t>
            </a:r>
            <a:r>
              <a:rPr lang="en-US" sz="2400" dirty="0"/>
              <a:t> et al. PLOS ONE December 3, 2014; 9(12): e114379.</a:t>
            </a:r>
          </a:p>
        </p:txBody>
      </p:sp>
    </p:spTree>
    <p:extLst>
      <p:ext uri="{BB962C8B-B14F-4D97-AF65-F5344CB8AC3E}">
        <p14:creationId xmlns:p14="http://schemas.microsoft.com/office/powerpoint/2010/main" val="311949662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0472" y="2090171"/>
            <a:ext cx="3446301"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8016497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Main Toxic Effects of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smtClean="0"/>
              <a:t>Kills beneficial gut bacteria and allows pathogens to overgrow</a:t>
            </a:r>
          </a:p>
          <a:p>
            <a:pPr lvl="1"/>
            <a:r>
              <a:rPr lang="en-US" dirty="0" err="1" smtClean="0"/>
              <a:t>Bifidobacteria</a:t>
            </a:r>
            <a:r>
              <a:rPr lang="en-US" dirty="0" smtClean="0"/>
              <a:t> are especially susceptible</a:t>
            </a:r>
          </a:p>
          <a:p>
            <a:r>
              <a:rPr lang="en-US" dirty="0" smtClean="0"/>
              <a:t>Interferes with function of cytochrome P450 (CYP) enzymes</a:t>
            </a:r>
          </a:p>
          <a:p>
            <a:r>
              <a:rPr lang="en-US" dirty="0" smtClean="0"/>
              <a:t>Chelates important minerals (iron, cobalt, zinc,  manganese, etc.)</a:t>
            </a:r>
          </a:p>
          <a:p>
            <a:r>
              <a:rPr lang="en-US" dirty="0" smtClean="0"/>
              <a:t>Interferes with synthesis of aromatic amino acids and methionine</a:t>
            </a:r>
          </a:p>
          <a:p>
            <a:pPr lvl="1"/>
            <a:r>
              <a:rPr lang="en-US" dirty="0" smtClean="0"/>
              <a:t>Leads to shortages in critical neurotransmitters and </a:t>
            </a:r>
            <a:r>
              <a:rPr lang="en-US" dirty="0" err="1" smtClean="0"/>
              <a:t>folate</a:t>
            </a:r>
            <a:endParaRPr lang="en-US" dirty="0" smtClean="0"/>
          </a:p>
          <a:p>
            <a:r>
              <a:rPr lang="en-US" dirty="0" smtClean="0"/>
              <a:t>Disrupts sulfate synthesis and sulfate transport</a:t>
            </a:r>
            <a:endParaRPr lang="en-US" dirty="0"/>
          </a:p>
        </p:txBody>
      </p:sp>
      <p:sp>
        <p:nvSpPr>
          <p:cNvPr id="4" name="TextBox 3"/>
          <p:cNvSpPr txBox="1"/>
          <p:nvPr/>
        </p:nvSpPr>
        <p:spPr>
          <a:xfrm>
            <a:off x="3402067" y="6126163"/>
            <a:ext cx="5342641" cy="707886"/>
          </a:xfrm>
          <a:prstGeom prst="rect">
            <a:avLst/>
          </a:prstGeom>
          <a:noFill/>
        </p:spPr>
        <p:txBody>
          <a:bodyPr wrap="none" rtlCol="0">
            <a:spAutoFit/>
          </a:bodyPr>
          <a:lstStyle/>
          <a:p>
            <a:r>
              <a:rPr lang="en-US" sz="2000" i="1" dirty="0" smtClean="0">
                <a:solidFill>
                  <a:srgbClr val="FF0000"/>
                </a:solidFill>
              </a:rPr>
              <a:t>*</a:t>
            </a:r>
            <a:r>
              <a:rPr lang="en-US" sz="2000" i="1" dirty="0" err="1" smtClean="0"/>
              <a:t>Samsel</a:t>
            </a:r>
            <a:r>
              <a:rPr lang="en-US" sz="2000" i="1" dirty="0" smtClean="0"/>
              <a:t> and Seneff, Entropy </a:t>
            </a:r>
            <a:r>
              <a:rPr lang="en-US" sz="2000" b="1" dirty="0"/>
              <a:t>2013</a:t>
            </a:r>
            <a:r>
              <a:rPr lang="en-US" sz="2000" dirty="0"/>
              <a:t>, </a:t>
            </a:r>
            <a:r>
              <a:rPr lang="en-US" sz="2000" i="1" dirty="0"/>
              <a:t>15</a:t>
            </a:r>
            <a:r>
              <a:rPr lang="en-US" sz="2000" dirty="0"/>
              <a:t>, 1416-</a:t>
            </a:r>
            <a:r>
              <a:rPr lang="en-US" sz="2000" dirty="0" smtClean="0"/>
              <a:t>1463</a:t>
            </a:r>
            <a:endParaRPr lang="en-US" sz="2000" dirty="0"/>
          </a:p>
          <a:p>
            <a:endParaRPr lang="en-US" sz="2000" dirty="0"/>
          </a:p>
        </p:txBody>
      </p:sp>
    </p:spTree>
    <p:extLst>
      <p:ext uri="{BB962C8B-B14F-4D97-AF65-F5344CB8AC3E}">
        <p14:creationId xmlns:p14="http://schemas.microsoft.com/office/powerpoint/2010/main" val="41897972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John </a:t>
            </a:r>
            <a:r>
              <a:rPr lang="en-US" b="1" dirty="0" err="1"/>
              <a:t>Balatinecz</a:t>
            </a:r>
            <a:r>
              <a:rPr lang="en-US" b="1" dirty="0"/>
              <a:t> Email </a:t>
            </a:r>
            <a:r>
              <a:rPr lang="en-US" b="1" dirty="0" smtClean="0"/>
              <a:t>message</a:t>
            </a:r>
            <a:br>
              <a:rPr lang="en-US" b="1" dirty="0" smtClean="0"/>
            </a:br>
            <a:r>
              <a:rPr lang="en-US" b="1" dirty="0" smtClean="0"/>
              <a:t> </a:t>
            </a:r>
            <a:r>
              <a:rPr lang="en-US" b="1" dirty="0"/>
              <a:t>to Jack Wilson:</a:t>
            </a:r>
          </a:p>
        </p:txBody>
      </p:sp>
      <p:sp>
        <p:nvSpPr>
          <p:cNvPr id="3" name="Content Placeholder 2"/>
          <p:cNvSpPr>
            <a:spLocks noGrp="1"/>
          </p:cNvSpPr>
          <p:nvPr>
            <p:ph idx="1"/>
          </p:nvPr>
        </p:nvSpPr>
        <p:spPr/>
        <p:txBody>
          <a:bodyPr/>
          <a:lstStyle/>
          <a:p>
            <a:pPr marL="0" indent="0">
              <a:buNone/>
            </a:pPr>
            <a:r>
              <a:rPr lang="en-US" dirty="0" smtClean="0"/>
              <a:t>“Since </a:t>
            </a:r>
            <a:r>
              <a:rPr lang="en-US" dirty="0"/>
              <a:t>you are a super DIN (i.e. do it now) person, and are even educating doctors one at a time, why don’t you contact David Mathews, the attorney in Texas, who is building a case against Monsanto (</a:t>
            </a:r>
            <a:r>
              <a:rPr lang="en-US" dirty="0" err="1"/>
              <a:t>dmlawfirm.com</a:t>
            </a:r>
            <a:r>
              <a:rPr lang="en-US" dirty="0"/>
              <a:t>). He might even post your latest pamphlet in his website ... Your info might even speed up his decision to start the lawsuit of the century</a:t>
            </a:r>
            <a:r>
              <a:rPr lang="en-US" dirty="0" smtClean="0"/>
              <a:t>.”</a:t>
            </a:r>
            <a:endParaRPr lang="en-US" dirty="0"/>
          </a:p>
        </p:txBody>
      </p:sp>
      <p:grpSp>
        <p:nvGrpSpPr>
          <p:cNvPr id="10" name="Group 9"/>
          <p:cNvGrpSpPr/>
          <p:nvPr/>
        </p:nvGrpSpPr>
        <p:grpSpPr>
          <a:xfrm>
            <a:off x="131824" y="1334307"/>
            <a:ext cx="8770885" cy="1839541"/>
            <a:chOff x="131824" y="1334307"/>
            <a:chExt cx="8770885" cy="1839541"/>
          </a:xfrm>
        </p:grpSpPr>
        <p:sp>
          <p:nvSpPr>
            <p:cNvPr id="4" name="Rectangle 3"/>
            <p:cNvSpPr/>
            <p:nvPr/>
          </p:nvSpPr>
          <p:spPr>
            <a:xfrm>
              <a:off x="4319112" y="1666573"/>
              <a:ext cx="1741583" cy="830997"/>
            </a:xfrm>
            <a:prstGeom prst="rect">
              <a:avLst/>
            </a:prstGeom>
            <a:solidFill>
              <a:srgbClr val="FFFFFF"/>
            </a:solidFill>
            <a:ln>
              <a:noFill/>
            </a:ln>
          </p:spPr>
          <p:txBody>
            <a:bodyPr wrap="none" lIns="91440" tIns="45720" rIns="91440" bIns="45720">
              <a:spAutoFit/>
            </a:bodyPr>
            <a:lstStyle/>
            <a:p>
              <a:pPr algn="ctr"/>
              <a:r>
                <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Praise</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Freeform 6"/>
            <p:cNvSpPr/>
            <p:nvPr/>
          </p:nvSpPr>
          <p:spPr>
            <a:xfrm>
              <a:off x="131824" y="1334307"/>
              <a:ext cx="8770885" cy="1839541"/>
            </a:xfrm>
            <a:custGeom>
              <a:avLst/>
              <a:gdLst>
                <a:gd name="connsiteX0" fmla="*/ 3356443 w 8770885"/>
                <a:gd name="connsiteY0" fmla="*/ 325160 h 1839541"/>
                <a:gd name="connsiteX1" fmla="*/ 748709 w 8770885"/>
                <a:gd name="connsiteY1" fmla="*/ 274360 h 1839541"/>
                <a:gd name="connsiteX2" fmla="*/ 240709 w 8770885"/>
                <a:gd name="connsiteY2" fmla="*/ 426760 h 1839541"/>
                <a:gd name="connsiteX3" fmla="*/ 3643 w 8770885"/>
                <a:gd name="connsiteY3" fmla="*/ 1256493 h 1839541"/>
                <a:gd name="connsiteX4" fmla="*/ 410043 w 8770885"/>
                <a:gd name="connsiteY4" fmla="*/ 1764493 h 1839541"/>
                <a:gd name="connsiteX5" fmla="*/ 1188976 w 8770885"/>
                <a:gd name="connsiteY5" fmla="*/ 1798360 h 1839541"/>
                <a:gd name="connsiteX6" fmla="*/ 1544576 w 8770885"/>
                <a:gd name="connsiteY6" fmla="*/ 1391960 h 1839541"/>
                <a:gd name="connsiteX7" fmla="*/ 8554976 w 8770885"/>
                <a:gd name="connsiteY7" fmla="*/ 1273426 h 1839541"/>
                <a:gd name="connsiteX8" fmla="*/ 6658443 w 8770885"/>
                <a:gd name="connsiteY8" fmla="*/ 37293 h 1839541"/>
                <a:gd name="connsiteX9" fmla="*/ 3356443 w 8770885"/>
                <a:gd name="connsiteY9" fmla="*/ 325160 h 18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885" h="1839541">
                  <a:moveTo>
                    <a:pt x="3356443" y="325160"/>
                  </a:moveTo>
                  <a:cubicBezTo>
                    <a:pt x="2371487" y="364671"/>
                    <a:pt x="1267998" y="257427"/>
                    <a:pt x="748709" y="274360"/>
                  </a:cubicBezTo>
                  <a:cubicBezTo>
                    <a:pt x="229420" y="291293"/>
                    <a:pt x="364887" y="263071"/>
                    <a:pt x="240709" y="426760"/>
                  </a:cubicBezTo>
                  <a:cubicBezTo>
                    <a:pt x="116531" y="590449"/>
                    <a:pt x="-24579" y="1033538"/>
                    <a:pt x="3643" y="1256493"/>
                  </a:cubicBezTo>
                  <a:cubicBezTo>
                    <a:pt x="31865" y="1479449"/>
                    <a:pt x="212488" y="1674182"/>
                    <a:pt x="410043" y="1764493"/>
                  </a:cubicBezTo>
                  <a:cubicBezTo>
                    <a:pt x="607598" y="1854804"/>
                    <a:pt x="999887" y="1860449"/>
                    <a:pt x="1188976" y="1798360"/>
                  </a:cubicBezTo>
                  <a:cubicBezTo>
                    <a:pt x="1378065" y="1736271"/>
                    <a:pt x="316909" y="1479449"/>
                    <a:pt x="1544576" y="1391960"/>
                  </a:cubicBezTo>
                  <a:cubicBezTo>
                    <a:pt x="2772243" y="1304471"/>
                    <a:pt x="7702665" y="1499204"/>
                    <a:pt x="8554976" y="1273426"/>
                  </a:cubicBezTo>
                  <a:cubicBezTo>
                    <a:pt x="9407287" y="1047648"/>
                    <a:pt x="7519221" y="198160"/>
                    <a:pt x="6658443" y="37293"/>
                  </a:cubicBezTo>
                  <a:cubicBezTo>
                    <a:pt x="5797665" y="-123574"/>
                    <a:pt x="4341399" y="285649"/>
                    <a:pt x="3356443" y="32516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1441" y="2511229"/>
            <a:ext cx="8991065" cy="1739170"/>
            <a:chOff x="-41441" y="2511229"/>
            <a:chExt cx="8991065" cy="1739170"/>
          </a:xfrm>
        </p:grpSpPr>
        <p:sp>
          <p:nvSpPr>
            <p:cNvPr id="5" name="Rectangle 4"/>
            <p:cNvSpPr/>
            <p:nvPr/>
          </p:nvSpPr>
          <p:spPr>
            <a:xfrm>
              <a:off x="2723895" y="2786086"/>
              <a:ext cx="2590372" cy="830997"/>
            </a:xfrm>
            <a:prstGeom prst="rect">
              <a:avLst/>
            </a:prstGeom>
            <a:solidFill>
              <a:srgbClr val="FFFFFF"/>
            </a:solidFill>
            <a:ln>
              <a:noFill/>
            </a:ln>
          </p:spPr>
          <p:txBody>
            <a:bodyPr wrap="none" lIns="91440" tIns="45720" rIns="91440" bIns="45720">
              <a:spAutoFit/>
            </a:bodyPr>
            <a:lstStyle/>
            <a:p>
              <a:pPr algn="ctr"/>
              <a:r>
                <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Guidance</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8" name="Freeform 7"/>
            <p:cNvSpPr/>
            <p:nvPr/>
          </p:nvSpPr>
          <p:spPr>
            <a:xfrm>
              <a:off x="-41441" y="2511229"/>
              <a:ext cx="8991065" cy="1739170"/>
            </a:xfrm>
            <a:custGeom>
              <a:avLst/>
              <a:gdLst>
                <a:gd name="connsiteX0" fmla="*/ 2564508 w 8991065"/>
                <a:gd name="connsiteY0" fmla="*/ 79571 h 1739170"/>
                <a:gd name="connsiteX1" fmla="*/ 1446908 w 8991065"/>
                <a:gd name="connsiteY1" fmla="*/ 316638 h 1739170"/>
                <a:gd name="connsiteX2" fmla="*/ 430908 w 8991065"/>
                <a:gd name="connsiteY2" fmla="*/ 858504 h 1739170"/>
                <a:gd name="connsiteX3" fmla="*/ 227708 w 8991065"/>
                <a:gd name="connsiteY3" fmla="*/ 1264904 h 1739170"/>
                <a:gd name="connsiteX4" fmla="*/ 329308 w 8991065"/>
                <a:gd name="connsiteY4" fmla="*/ 1620504 h 1739170"/>
                <a:gd name="connsiteX5" fmla="*/ 4223974 w 8991065"/>
                <a:gd name="connsiteY5" fmla="*/ 1739038 h 1739170"/>
                <a:gd name="connsiteX6" fmla="*/ 5426241 w 8991065"/>
                <a:gd name="connsiteY6" fmla="*/ 1603571 h 1739170"/>
                <a:gd name="connsiteX7" fmla="*/ 5493974 w 8991065"/>
                <a:gd name="connsiteY7" fmla="*/ 1146371 h 1739170"/>
                <a:gd name="connsiteX8" fmla="*/ 8508108 w 8991065"/>
                <a:gd name="connsiteY8" fmla="*/ 1163304 h 1739170"/>
                <a:gd name="connsiteX9" fmla="*/ 8711308 w 8991065"/>
                <a:gd name="connsiteY9" fmla="*/ 265838 h 1739170"/>
                <a:gd name="connsiteX10" fmla="*/ 5781841 w 8991065"/>
                <a:gd name="connsiteY10" fmla="*/ 11838 h 1739170"/>
                <a:gd name="connsiteX11" fmla="*/ 3072508 w 8991065"/>
                <a:gd name="connsiteY11" fmla="*/ 45704 h 1739170"/>
                <a:gd name="connsiteX12" fmla="*/ 2564508 w 8991065"/>
                <a:gd name="connsiteY12" fmla="*/ 79571 h 173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1065" h="1739170">
                  <a:moveTo>
                    <a:pt x="2564508" y="79571"/>
                  </a:moveTo>
                  <a:cubicBezTo>
                    <a:pt x="2293575" y="124727"/>
                    <a:pt x="1802508" y="186816"/>
                    <a:pt x="1446908" y="316638"/>
                  </a:cubicBezTo>
                  <a:cubicBezTo>
                    <a:pt x="1091308" y="446460"/>
                    <a:pt x="634108" y="700460"/>
                    <a:pt x="430908" y="858504"/>
                  </a:cubicBezTo>
                  <a:cubicBezTo>
                    <a:pt x="227708" y="1016548"/>
                    <a:pt x="244641" y="1137904"/>
                    <a:pt x="227708" y="1264904"/>
                  </a:cubicBezTo>
                  <a:cubicBezTo>
                    <a:pt x="210775" y="1391904"/>
                    <a:pt x="-336736" y="1541482"/>
                    <a:pt x="329308" y="1620504"/>
                  </a:cubicBezTo>
                  <a:cubicBezTo>
                    <a:pt x="995352" y="1699526"/>
                    <a:pt x="3374485" y="1741860"/>
                    <a:pt x="4223974" y="1739038"/>
                  </a:cubicBezTo>
                  <a:cubicBezTo>
                    <a:pt x="5073463" y="1736216"/>
                    <a:pt x="5214574" y="1702349"/>
                    <a:pt x="5426241" y="1603571"/>
                  </a:cubicBezTo>
                  <a:cubicBezTo>
                    <a:pt x="5637908" y="1504793"/>
                    <a:pt x="4980330" y="1219749"/>
                    <a:pt x="5493974" y="1146371"/>
                  </a:cubicBezTo>
                  <a:cubicBezTo>
                    <a:pt x="6007618" y="1072993"/>
                    <a:pt x="7971886" y="1310060"/>
                    <a:pt x="8508108" y="1163304"/>
                  </a:cubicBezTo>
                  <a:cubicBezTo>
                    <a:pt x="9044330" y="1016549"/>
                    <a:pt x="9165686" y="457749"/>
                    <a:pt x="8711308" y="265838"/>
                  </a:cubicBezTo>
                  <a:cubicBezTo>
                    <a:pt x="8256930" y="73927"/>
                    <a:pt x="6721641" y="48527"/>
                    <a:pt x="5781841" y="11838"/>
                  </a:cubicBezTo>
                  <a:cubicBezTo>
                    <a:pt x="4842041" y="-24851"/>
                    <a:pt x="3608730" y="34415"/>
                    <a:pt x="3072508" y="45704"/>
                  </a:cubicBezTo>
                  <a:cubicBezTo>
                    <a:pt x="2536286" y="56993"/>
                    <a:pt x="2835441" y="34415"/>
                    <a:pt x="2564508" y="7957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62922" y="3550092"/>
            <a:ext cx="8624655" cy="2206089"/>
            <a:chOff x="162922" y="3550092"/>
            <a:chExt cx="8624655" cy="2206089"/>
          </a:xfrm>
        </p:grpSpPr>
        <p:sp>
          <p:nvSpPr>
            <p:cNvPr id="6" name="Rectangle 5"/>
            <p:cNvSpPr/>
            <p:nvPr/>
          </p:nvSpPr>
          <p:spPr>
            <a:xfrm>
              <a:off x="1970813" y="4507332"/>
              <a:ext cx="2689859" cy="830997"/>
            </a:xfrm>
            <a:prstGeom prst="rect">
              <a:avLst/>
            </a:prstGeom>
            <a:solidFill>
              <a:srgbClr val="FFFFFF"/>
            </a:solidFill>
            <a:ln>
              <a:noFill/>
            </a:ln>
          </p:spPr>
          <p:txBody>
            <a:bodyPr wrap="none" lIns="91440" tIns="45720" rIns="91440" bIns="45720">
              <a:spAutoFit/>
            </a:bodyPr>
            <a:lstStyle/>
            <a:p>
              <a:pPr algn="ctr"/>
              <a:r>
                <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Optimism</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Freeform 8"/>
            <p:cNvSpPr/>
            <p:nvPr/>
          </p:nvSpPr>
          <p:spPr>
            <a:xfrm>
              <a:off x="162922" y="3550092"/>
              <a:ext cx="8624655" cy="2206089"/>
            </a:xfrm>
            <a:custGeom>
              <a:avLst/>
              <a:gdLst>
                <a:gd name="connsiteX0" fmla="*/ 6373345 w 8624655"/>
                <a:gd name="connsiteY0" fmla="*/ 22841 h 2206089"/>
                <a:gd name="connsiteX1" fmla="*/ 5475878 w 8624655"/>
                <a:gd name="connsiteY1" fmla="*/ 56708 h 2206089"/>
                <a:gd name="connsiteX2" fmla="*/ 4967878 w 8624655"/>
                <a:gd name="connsiteY2" fmla="*/ 513908 h 2206089"/>
                <a:gd name="connsiteX3" fmla="*/ 3257611 w 8624655"/>
                <a:gd name="connsiteY3" fmla="*/ 632441 h 2206089"/>
                <a:gd name="connsiteX4" fmla="*/ 311211 w 8624655"/>
                <a:gd name="connsiteY4" fmla="*/ 649375 h 2206089"/>
                <a:gd name="connsiteX5" fmla="*/ 91078 w 8624655"/>
                <a:gd name="connsiteY5" fmla="*/ 1157375 h 2206089"/>
                <a:gd name="connsiteX6" fmla="*/ 345078 w 8624655"/>
                <a:gd name="connsiteY6" fmla="*/ 2122575 h 2206089"/>
                <a:gd name="connsiteX7" fmla="*/ 2834278 w 8624655"/>
                <a:gd name="connsiteY7" fmla="*/ 2105641 h 2206089"/>
                <a:gd name="connsiteX8" fmla="*/ 5712945 w 8624655"/>
                <a:gd name="connsiteY8" fmla="*/ 1682308 h 2206089"/>
                <a:gd name="connsiteX9" fmla="*/ 7914278 w 8624655"/>
                <a:gd name="connsiteY9" fmla="*/ 1529908 h 2206089"/>
                <a:gd name="connsiteX10" fmla="*/ 8219078 w 8624655"/>
                <a:gd name="connsiteY10" fmla="*/ 937241 h 2206089"/>
                <a:gd name="connsiteX11" fmla="*/ 8523878 w 8624655"/>
                <a:gd name="connsiteY11" fmla="*/ 192175 h 2206089"/>
                <a:gd name="connsiteX12" fmla="*/ 6322545 w 8624655"/>
                <a:gd name="connsiteY12" fmla="*/ 22841 h 220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24655" h="2206089">
                  <a:moveTo>
                    <a:pt x="6373345" y="22841"/>
                  </a:moveTo>
                  <a:cubicBezTo>
                    <a:pt x="6041733" y="-1148"/>
                    <a:pt x="5710122" y="-25136"/>
                    <a:pt x="5475878" y="56708"/>
                  </a:cubicBezTo>
                  <a:cubicBezTo>
                    <a:pt x="5241634" y="138552"/>
                    <a:pt x="5337589" y="417953"/>
                    <a:pt x="4967878" y="513908"/>
                  </a:cubicBezTo>
                  <a:cubicBezTo>
                    <a:pt x="4598167" y="609863"/>
                    <a:pt x="4033722" y="609863"/>
                    <a:pt x="3257611" y="632441"/>
                  </a:cubicBezTo>
                  <a:cubicBezTo>
                    <a:pt x="2481500" y="655019"/>
                    <a:pt x="838967" y="561886"/>
                    <a:pt x="311211" y="649375"/>
                  </a:cubicBezTo>
                  <a:cubicBezTo>
                    <a:pt x="-216545" y="736864"/>
                    <a:pt x="85434" y="911842"/>
                    <a:pt x="91078" y="1157375"/>
                  </a:cubicBezTo>
                  <a:cubicBezTo>
                    <a:pt x="96722" y="1402908"/>
                    <a:pt x="-112122" y="1964531"/>
                    <a:pt x="345078" y="2122575"/>
                  </a:cubicBezTo>
                  <a:cubicBezTo>
                    <a:pt x="802278" y="2280619"/>
                    <a:pt x="1939634" y="2179019"/>
                    <a:pt x="2834278" y="2105641"/>
                  </a:cubicBezTo>
                  <a:cubicBezTo>
                    <a:pt x="3728922" y="2032263"/>
                    <a:pt x="4866278" y="1778263"/>
                    <a:pt x="5712945" y="1682308"/>
                  </a:cubicBezTo>
                  <a:cubicBezTo>
                    <a:pt x="6559612" y="1586353"/>
                    <a:pt x="7496589" y="1654086"/>
                    <a:pt x="7914278" y="1529908"/>
                  </a:cubicBezTo>
                  <a:cubicBezTo>
                    <a:pt x="8331967" y="1405730"/>
                    <a:pt x="8117478" y="1160196"/>
                    <a:pt x="8219078" y="937241"/>
                  </a:cubicBezTo>
                  <a:cubicBezTo>
                    <a:pt x="8320678" y="714286"/>
                    <a:pt x="8839967" y="344575"/>
                    <a:pt x="8523878" y="192175"/>
                  </a:cubicBezTo>
                  <a:cubicBezTo>
                    <a:pt x="8207789" y="39775"/>
                    <a:pt x="6322545" y="22841"/>
                    <a:pt x="6322545" y="22841"/>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537795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6" name="Freeform 5"/>
          <p:cNvSpPr/>
          <p:nvPr/>
        </p:nvSpPr>
        <p:spPr>
          <a:xfrm>
            <a:off x="3026147" y="1845337"/>
            <a:ext cx="1337757" cy="3532249"/>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375152" y="1790700"/>
            <a:ext cx="1130548" cy="3612497"/>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sp>
        <p:nvSpPr>
          <p:cNvPr id="3" name="Freeform 2"/>
          <p:cNvSpPr/>
          <p:nvPr/>
        </p:nvSpPr>
        <p:spPr>
          <a:xfrm>
            <a:off x="2531113" y="4765150"/>
            <a:ext cx="389946" cy="714013"/>
          </a:xfrm>
          <a:custGeom>
            <a:avLst/>
            <a:gdLst>
              <a:gd name="connsiteX0" fmla="*/ 178220 w 389946"/>
              <a:gd name="connsiteY0" fmla="*/ 1583 h 714013"/>
              <a:gd name="connsiteX1" fmla="*/ 420 w 389946"/>
              <a:gd name="connsiteY1" fmla="*/ 391050 h 714013"/>
              <a:gd name="connsiteX2" fmla="*/ 229020 w 389946"/>
              <a:gd name="connsiteY2" fmla="*/ 712783 h 714013"/>
              <a:gd name="connsiteX3" fmla="*/ 389887 w 389946"/>
              <a:gd name="connsiteY3" fmla="*/ 272517 h 714013"/>
              <a:gd name="connsiteX4" fmla="*/ 178220 w 389946"/>
              <a:gd name="connsiteY4" fmla="*/ 1583 h 71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946" h="714013">
                <a:moveTo>
                  <a:pt x="178220" y="1583"/>
                </a:moveTo>
                <a:cubicBezTo>
                  <a:pt x="113309" y="21338"/>
                  <a:pt x="-8047" y="272517"/>
                  <a:pt x="420" y="391050"/>
                </a:cubicBezTo>
                <a:cubicBezTo>
                  <a:pt x="8887" y="509583"/>
                  <a:pt x="164109" y="732538"/>
                  <a:pt x="229020" y="712783"/>
                </a:cubicBezTo>
                <a:cubicBezTo>
                  <a:pt x="293931" y="693028"/>
                  <a:pt x="392709" y="393872"/>
                  <a:pt x="389887" y="272517"/>
                </a:cubicBezTo>
                <a:cubicBezTo>
                  <a:pt x="387065" y="151162"/>
                  <a:pt x="243131" y="-18172"/>
                  <a:pt x="178220" y="158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464678" y="4125499"/>
            <a:ext cx="1978426" cy="461665"/>
          </a:xfrm>
          <a:prstGeom prst="rect">
            <a:avLst/>
          </a:prstGeom>
          <a:solidFill>
            <a:srgbClr val="FFFFFF"/>
          </a:solidFill>
        </p:spPr>
        <p:txBody>
          <a:bodyPr wrap="none" rtlCol="0">
            <a:spAutoFit/>
          </a:bodyPr>
          <a:lstStyle/>
          <a:p>
            <a:r>
              <a:rPr lang="en-US" sz="2400" b="1" dirty="0" err="1" smtClean="0"/>
              <a:t>Bifidobacteria</a:t>
            </a:r>
            <a:endParaRPr lang="en-US" b="1" dirty="0"/>
          </a:p>
        </p:txBody>
      </p:sp>
    </p:spTree>
    <p:extLst>
      <p:ext uri="{BB962C8B-B14F-4D97-AF65-F5344CB8AC3E}">
        <p14:creationId xmlns:p14="http://schemas.microsoft.com/office/powerpoint/2010/main" val="259308123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274638"/>
            <a:ext cx="8686801" cy="1143000"/>
          </a:xfrm>
        </p:spPr>
        <p:txBody>
          <a:bodyPr>
            <a:normAutofit fontScale="90000"/>
          </a:bodyPr>
          <a:lstStyle/>
          <a:p>
            <a:r>
              <a:rPr lang="en-US" b="1" dirty="0" smtClean="0"/>
              <a:t>Glyphosate contamination in bile acids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t>Monsanto’s own early studies found glyphosate contamination in bile acids</a:t>
            </a:r>
          </a:p>
          <a:p>
            <a:r>
              <a:rPr lang="en-US" dirty="0" smtClean="0"/>
              <a:t>Likely mechanism is its role as a glycine analogue:</a:t>
            </a:r>
          </a:p>
          <a:p>
            <a:pPr lvl="1"/>
            <a:r>
              <a:rPr lang="en-US" dirty="0" smtClean="0"/>
              <a:t>Glyphosate conjugates to the bile acids in place of glycine</a:t>
            </a:r>
          </a:p>
          <a:p>
            <a:r>
              <a:rPr lang="en-US" dirty="0" smtClean="0"/>
              <a:t>This would be especially damaging to </a:t>
            </a:r>
            <a:r>
              <a:rPr lang="en-US" dirty="0" err="1" smtClean="0"/>
              <a:t>Bifidobacteria</a:t>
            </a:r>
            <a:r>
              <a:rPr lang="en-US" dirty="0" smtClean="0"/>
              <a:t>, because they </a:t>
            </a:r>
            <a:r>
              <a:rPr lang="en-US" dirty="0" err="1" smtClean="0"/>
              <a:t>deconjugate</a:t>
            </a:r>
            <a:r>
              <a:rPr lang="en-US" dirty="0" smtClean="0"/>
              <a:t> the bile acids, thus importing and freeing glyphosate</a:t>
            </a:r>
            <a:endParaRPr lang="en-US" dirty="0"/>
          </a:p>
        </p:txBody>
      </p:sp>
      <p:sp>
        <p:nvSpPr>
          <p:cNvPr id="4" name="TextBox 3"/>
          <p:cNvSpPr txBox="1"/>
          <p:nvPr/>
        </p:nvSpPr>
        <p:spPr>
          <a:xfrm>
            <a:off x="3691467" y="6302401"/>
            <a:ext cx="4702504" cy="400110"/>
          </a:xfrm>
          <a:prstGeom prst="rect">
            <a:avLst/>
          </a:prstGeom>
          <a:noFill/>
        </p:spPr>
        <p:txBody>
          <a:bodyPr wrap="none" rtlCol="0">
            <a:spAutoFit/>
          </a:bodyPr>
          <a:lstStyle/>
          <a:p>
            <a:r>
              <a:rPr lang="en-US" sz="2000" dirty="0" smtClean="0">
                <a:solidFill>
                  <a:srgbClr val="FF0000"/>
                </a:solidFill>
              </a:rPr>
              <a:t>*</a:t>
            </a:r>
            <a:r>
              <a:rPr lang="en-US" sz="2000" dirty="0" smtClean="0"/>
              <a:t>Anthony </a:t>
            </a:r>
            <a:r>
              <a:rPr lang="en-US" sz="2000" dirty="0" err="1" smtClean="0"/>
              <a:t>Samsel</a:t>
            </a:r>
            <a:r>
              <a:rPr lang="en-US" sz="2000" dirty="0" smtClean="0"/>
              <a:t>, personal communication</a:t>
            </a:r>
            <a:endParaRPr lang="en-US" sz="2000" dirty="0"/>
          </a:p>
        </p:txBody>
      </p:sp>
    </p:spTree>
    <p:extLst>
      <p:ext uri="{BB962C8B-B14F-4D97-AF65-F5344CB8AC3E}">
        <p14:creationId xmlns:p14="http://schemas.microsoft.com/office/powerpoint/2010/main" val="148688645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taurine.png"/>
          <p:cNvPicPr>
            <a:picLocks noGrp="1" noChangeAspect="1"/>
          </p:cNvPicPr>
          <p:nvPr>
            <p:ph idx="1"/>
          </p:nvPr>
        </p:nvPicPr>
        <p:blipFill>
          <a:blip r:embed="rId2">
            <a:extLst>
              <a:ext uri="{28A0092B-C50C-407E-A947-70E740481C1C}">
                <a14:useLocalDpi xmlns:a14="http://schemas.microsoft.com/office/drawing/2010/main" val="0"/>
              </a:ext>
            </a:extLst>
          </a:blip>
          <a:srcRect t="-37258" b="-37258"/>
          <a:stretch>
            <a:fillRect/>
          </a:stretch>
        </p:blipFill>
        <p:spPr>
          <a:xfrm>
            <a:off x="169334" y="237062"/>
            <a:ext cx="9137905" cy="5025496"/>
          </a:xfrm>
        </p:spPr>
      </p:pic>
      <p:sp>
        <p:nvSpPr>
          <p:cNvPr id="5" name="Content Placeholder 2"/>
          <p:cNvSpPr txBox="1">
            <a:spLocks/>
          </p:cNvSpPr>
          <p:nvPr/>
        </p:nvSpPr>
        <p:spPr>
          <a:xfrm>
            <a:off x="304800" y="4186240"/>
            <a:ext cx="8229600" cy="241776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ompF</a:t>
            </a:r>
            <a:r>
              <a:rPr lang="en-US" dirty="0" smtClean="0"/>
              <a:t>, involved in </a:t>
            </a:r>
            <a:r>
              <a:rPr lang="en-US" dirty="0" err="1" smtClean="0"/>
              <a:t>taurine</a:t>
            </a:r>
            <a:r>
              <a:rPr lang="en-US" dirty="0" smtClean="0"/>
              <a:t> transport, was the most reduced enzyme in the entire table</a:t>
            </a:r>
          </a:p>
          <a:p>
            <a:r>
              <a:rPr lang="en-US" dirty="0" smtClean="0"/>
              <a:t>Enzymes involved in both </a:t>
            </a:r>
            <a:r>
              <a:rPr lang="en-US" dirty="0" err="1" smtClean="0"/>
              <a:t>taurine</a:t>
            </a:r>
            <a:r>
              <a:rPr lang="en-US" dirty="0" smtClean="0"/>
              <a:t> transport/metabolism and assimilatory sulfite incorporation into methionine were suppressed</a:t>
            </a:r>
          </a:p>
          <a:p>
            <a:endParaRPr lang="en-US" dirty="0" smtClean="0"/>
          </a:p>
        </p:txBody>
      </p:sp>
      <p:sp>
        <p:nvSpPr>
          <p:cNvPr id="6" name="Freeform 5"/>
          <p:cNvSpPr/>
          <p:nvPr/>
        </p:nvSpPr>
        <p:spPr>
          <a:xfrm>
            <a:off x="7258156" y="1642535"/>
            <a:ext cx="1049203" cy="504556"/>
          </a:xfrm>
          <a:custGeom>
            <a:avLst/>
            <a:gdLst>
              <a:gd name="connsiteX0" fmla="*/ 581973 w 1049203"/>
              <a:gd name="connsiteY0" fmla="*/ 16933 h 504556"/>
              <a:gd name="connsiteX1" fmla="*/ 23173 w 1049203"/>
              <a:gd name="connsiteY1" fmla="*/ 67733 h 504556"/>
              <a:gd name="connsiteX2" fmla="*/ 192506 w 1049203"/>
              <a:gd name="connsiteY2" fmla="*/ 491067 h 504556"/>
              <a:gd name="connsiteX3" fmla="*/ 971439 w 1049203"/>
              <a:gd name="connsiteY3" fmla="*/ 372533 h 504556"/>
              <a:gd name="connsiteX4" fmla="*/ 954506 w 1049203"/>
              <a:gd name="connsiteY4" fmla="*/ 101600 h 504556"/>
              <a:gd name="connsiteX5" fmla="*/ 378773 w 1049203"/>
              <a:gd name="connsiteY5" fmla="*/ 0 h 504556"/>
              <a:gd name="connsiteX6" fmla="*/ 378773 w 1049203"/>
              <a:gd name="connsiteY6" fmla="*/ 0 h 50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3" h="504556">
                <a:moveTo>
                  <a:pt x="581973" y="16933"/>
                </a:moveTo>
                <a:cubicBezTo>
                  <a:pt x="335028" y="2822"/>
                  <a:pt x="88084" y="-11289"/>
                  <a:pt x="23173" y="67733"/>
                </a:cubicBezTo>
                <a:cubicBezTo>
                  <a:pt x="-41738" y="146755"/>
                  <a:pt x="34462" y="440267"/>
                  <a:pt x="192506" y="491067"/>
                </a:cubicBezTo>
                <a:cubicBezTo>
                  <a:pt x="350550" y="541867"/>
                  <a:pt x="844439" y="437444"/>
                  <a:pt x="971439" y="372533"/>
                </a:cubicBezTo>
                <a:cubicBezTo>
                  <a:pt x="1098439" y="307622"/>
                  <a:pt x="1053284" y="163689"/>
                  <a:pt x="954506" y="101600"/>
                </a:cubicBezTo>
                <a:cubicBezTo>
                  <a:pt x="855728" y="39511"/>
                  <a:pt x="378773" y="0"/>
                  <a:pt x="378773" y="0"/>
                </a:cubicBezTo>
                <a:lnTo>
                  <a:pt x="378773" y="0"/>
                </a:lnTo>
              </a:path>
            </a:pathLst>
          </a:cu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208237" y="6457834"/>
            <a:ext cx="6935763" cy="461665"/>
          </a:xfrm>
          <a:prstGeom prst="rect">
            <a:avLst/>
          </a:prstGeom>
          <a:noFill/>
        </p:spPr>
        <p:txBody>
          <a:bodyPr wrap="none" rtlCol="0">
            <a:spAutoFit/>
          </a:bodyPr>
          <a:lstStyle/>
          <a:p>
            <a:r>
              <a:rPr lang="en-US" sz="2400" dirty="0"/>
              <a:t>*Appendix in W Lu et al. </a:t>
            </a:r>
            <a:r>
              <a:rPr lang="en-US" sz="2400" dirty="0" err="1"/>
              <a:t>Mol</a:t>
            </a:r>
            <a:r>
              <a:rPr lang="en-US" sz="2400" dirty="0"/>
              <a:t> </a:t>
            </a:r>
            <a:r>
              <a:rPr lang="en-US" sz="2400" dirty="0" err="1"/>
              <a:t>BioSyst</a:t>
            </a:r>
            <a:r>
              <a:rPr lang="en-US" sz="2400" dirty="0"/>
              <a:t> 2013 9: 522-530.</a:t>
            </a:r>
          </a:p>
        </p:txBody>
      </p:sp>
      <p:sp>
        <p:nvSpPr>
          <p:cNvPr id="2" name="Title 1"/>
          <p:cNvSpPr>
            <a:spLocks noGrp="1"/>
          </p:cNvSpPr>
          <p:nvPr>
            <p:ph type="title"/>
          </p:nvPr>
        </p:nvSpPr>
        <p:spPr>
          <a:xfrm>
            <a:off x="457200" y="189973"/>
            <a:ext cx="8229600" cy="1143000"/>
          </a:xfrm>
        </p:spPr>
        <p:txBody>
          <a:bodyPr>
            <a:normAutofit fontScale="90000"/>
          </a:bodyPr>
          <a:lstStyle/>
          <a:p>
            <a:r>
              <a:rPr lang="en-US" b="1" dirty="0" smtClean="0"/>
              <a:t>Glyphosate impairs </a:t>
            </a:r>
            <a:r>
              <a:rPr lang="en-US" b="1" dirty="0" err="1" smtClean="0"/>
              <a:t>taurine</a:t>
            </a:r>
            <a:r>
              <a:rPr lang="en-US" b="1" dirty="0" smtClean="0"/>
              <a:t> metabolism by E coli</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76537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28" y="0"/>
            <a:ext cx="8686800" cy="1143000"/>
          </a:xfrm>
        </p:spPr>
        <p:txBody>
          <a:bodyPr>
            <a:normAutofit fontScale="90000"/>
          </a:bodyPr>
          <a:lstStyle/>
          <a:p>
            <a:r>
              <a:rPr lang="en-US" b="1" dirty="0" smtClean="0"/>
              <a:t>Inhibition of Cytochrome P450 Enzymes (CYPs) by Various Pesticides</a:t>
            </a:r>
            <a:r>
              <a:rPr lang="en-US" b="1" dirty="0" smtClean="0">
                <a:solidFill>
                  <a:srgbClr val="FF0000"/>
                </a:solidFill>
              </a:rPr>
              <a:t>*</a:t>
            </a:r>
            <a:endParaRPr lang="en-US" b="1" dirty="0">
              <a:solidFill>
                <a:srgbClr val="FF0000"/>
              </a:solidFill>
            </a:endParaRPr>
          </a:p>
        </p:txBody>
      </p:sp>
      <p:pic>
        <p:nvPicPr>
          <p:cNvPr id="4" name="Content Placeholder 3" descr="glypohsate_inhibits_cyps.png"/>
          <p:cNvPicPr>
            <a:picLocks noGrp="1" noChangeAspect="1"/>
          </p:cNvPicPr>
          <p:nvPr>
            <p:ph idx="1"/>
          </p:nvPr>
        </p:nvPicPr>
        <p:blipFill>
          <a:blip r:embed="rId3">
            <a:extLst>
              <a:ext uri="{28A0092B-C50C-407E-A947-70E740481C1C}">
                <a14:useLocalDpi xmlns:a14="http://schemas.microsoft.com/office/drawing/2010/main" val="0"/>
              </a:ext>
            </a:extLst>
          </a:blip>
          <a:srcRect l="-48625" r="-48625"/>
          <a:stretch>
            <a:fillRect/>
          </a:stretch>
        </p:blipFill>
        <p:spPr>
          <a:xfrm>
            <a:off x="-2023536" y="1248308"/>
            <a:ext cx="9969236" cy="5482696"/>
          </a:xfrm>
        </p:spPr>
      </p:pic>
      <p:sp>
        <p:nvSpPr>
          <p:cNvPr id="5" name="TextBox 4"/>
          <p:cNvSpPr txBox="1"/>
          <p:nvPr/>
        </p:nvSpPr>
        <p:spPr>
          <a:xfrm>
            <a:off x="5655732" y="2810933"/>
            <a:ext cx="2624667" cy="1815882"/>
          </a:xfrm>
          <a:prstGeom prst="rect">
            <a:avLst/>
          </a:prstGeom>
          <a:noFill/>
        </p:spPr>
        <p:txBody>
          <a:bodyPr wrap="square" rtlCol="0">
            <a:spAutoFit/>
          </a:bodyPr>
          <a:lstStyle/>
          <a:p>
            <a:r>
              <a:rPr lang="en-US" sz="2800" dirty="0" smtClean="0"/>
              <a:t>Study in rats on 2,4-D, </a:t>
            </a:r>
            <a:r>
              <a:rPr lang="en-US" sz="2800" dirty="0" err="1" smtClean="0"/>
              <a:t>clofibrate</a:t>
            </a:r>
            <a:r>
              <a:rPr lang="en-US" sz="2800" dirty="0" smtClean="0"/>
              <a:t>, MCPA, and glyphosate</a:t>
            </a:r>
            <a:endParaRPr lang="en-US" sz="2800" dirty="0"/>
          </a:p>
        </p:txBody>
      </p:sp>
      <p:sp>
        <p:nvSpPr>
          <p:cNvPr id="6" name="Freeform 5"/>
          <p:cNvSpPr/>
          <p:nvPr/>
        </p:nvSpPr>
        <p:spPr>
          <a:xfrm>
            <a:off x="2268955" y="3420538"/>
            <a:ext cx="914578" cy="3169885"/>
          </a:xfrm>
          <a:custGeom>
            <a:avLst/>
            <a:gdLst>
              <a:gd name="connsiteX0" fmla="*/ 355712 w 914578"/>
              <a:gd name="connsiteY0" fmla="*/ 67734 h 3169885"/>
              <a:gd name="connsiteX1" fmla="*/ 112 w 914578"/>
              <a:gd name="connsiteY1" fmla="*/ 812800 h 3169885"/>
              <a:gd name="connsiteX2" fmla="*/ 321845 w 914578"/>
              <a:gd name="connsiteY2" fmla="*/ 2794000 h 3169885"/>
              <a:gd name="connsiteX3" fmla="*/ 711312 w 914578"/>
              <a:gd name="connsiteY3" fmla="*/ 3098800 h 3169885"/>
              <a:gd name="connsiteX4" fmla="*/ 914512 w 914578"/>
              <a:gd name="connsiteY4" fmla="*/ 1913467 h 3169885"/>
              <a:gd name="connsiteX5" fmla="*/ 728245 w 914578"/>
              <a:gd name="connsiteY5" fmla="*/ 508000 h 3169885"/>
              <a:gd name="connsiteX6" fmla="*/ 304912 w 914578"/>
              <a:gd name="connsiteY6" fmla="*/ 0 h 3169885"/>
              <a:gd name="connsiteX7" fmla="*/ 304912 w 914578"/>
              <a:gd name="connsiteY7" fmla="*/ 0 h 31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578" h="3169885">
                <a:moveTo>
                  <a:pt x="355712" y="67734"/>
                </a:moveTo>
                <a:cubicBezTo>
                  <a:pt x="180734" y="213078"/>
                  <a:pt x="5756" y="358422"/>
                  <a:pt x="112" y="812800"/>
                </a:cubicBezTo>
                <a:cubicBezTo>
                  <a:pt x="-5533" y="1267178"/>
                  <a:pt x="203312" y="2413000"/>
                  <a:pt x="321845" y="2794000"/>
                </a:cubicBezTo>
                <a:cubicBezTo>
                  <a:pt x="440378" y="3175000"/>
                  <a:pt x="612534" y="3245555"/>
                  <a:pt x="711312" y="3098800"/>
                </a:cubicBezTo>
                <a:cubicBezTo>
                  <a:pt x="810090" y="2952045"/>
                  <a:pt x="911690" y="2345267"/>
                  <a:pt x="914512" y="1913467"/>
                </a:cubicBezTo>
                <a:cubicBezTo>
                  <a:pt x="917334" y="1481667"/>
                  <a:pt x="829845" y="826911"/>
                  <a:pt x="728245" y="508000"/>
                </a:cubicBezTo>
                <a:cubicBezTo>
                  <a:pt x="626645" y="189089"/>
                  <a:pt x="304912" y="0"/>
                  <a:pt x="304912" y="0"/>
                </a:cubicBezTo>
                <a:lnTo>
                  <a:pt x="304912" y="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944532" y="5645465"/>
            <a:ext cx="3911600" cy="707886"/>
          </a:xfrm>
          <a:prstGeom prst="rect">
            <a:avLst/>
          </a:prstGeom>
          <a:noFill/>
        </p:spPr>
        <p:txBody>
          <a:bodyPr wrap="square" rtlCol="0">
            <a:spAutoFit/>
          </a:bodyPr>
          <a:lstStyle/>
          <a:p>
            <a:r>
              <a:rPr lang="en-US" sz="2000" dirty="0" smtClean="0">
                <a:solidFill>
                  <a:srgbClr val="FF0000"/>
                </a:solidFill>
              </a:rPr>
              <a:t>*</a:t>
            </a:r>
            <a:r>
              <a:rPr lang="en-US" sz="2000" dirty="0" smtClean="0"/>
              <a:t>E </a:t>
            </a:r>
            <a:r>
              <a:rPr lang="en-US" sz="2000" dirty="0" err="1" smtClean="0"/>
              <a:t>Hetanen</a:t>
            </a:r>
            <a:r>
              <a:rPr lang="en-US" sz="2000" dirty="0" smtClean="0"/>
              <a:t> et al., </a:t>
            </a:r>
            <a:r>
              <a:rPr lang="en-US" sz="2000" dirty="0" err="1" smtClean="0"/>
              <a:t>Acta</a:t>
            </a:r>
            <a:r>
              <a:rPr lang="en-US" sz="2000" dirty="0"/>
              <a:t> </a:t>
            </a:r>
            <a:r>
              <a:rPr lang="en-US" sz="2000" dirty="0" err="1" smtClean="0"/>
              <a:t>Ph</a:t>
            </a:r>
            <a:r>
              <a:rPr lang="fr-FR" sz="2000" b="1" dirty="0" err="1" smtClean="0"/>
              <a:t>armacol</a:t>
            </a:r>
            <a:r>
              <a:rPr lang="fr-FR" sz="2000" b="1" dirty="0"/>
              <a:t>. </a:t>
            </a:r>
            <a:r>
              <a:rPr lang="en-US" sz="2000" b="1" dirty="0" smtClean="0"/>
              <a:t>E</a:t>
            </a:r>
            <a:r>
              <a:rPr lang="fr-FR" sz="2000" b="1" dirty="0" err="1" smtClean="0"/>
              <a:t>t</a:t>
            </a:r>
            <a:r>
              <a:rPr lang="fr-FR" sz="2000" b="1" dirty="0" smtClean="0"/>
              <a:t> </a:t>
            </a:r>
            <a:r>
              <a:rPr lang="fr-FR" sz="2000" b="1" dirty="0" err="1"/>
              <a:t>T</a:t>
            </a:r>
            <a:r>
              <a:rPr lang="fr-FR" sz="2000" b="1" dirty="0" err="1" smtClean="0"/>
              <a:t>oxicol</a:t>
            </a:r>
            <a:r>
              <a:rPr lang="fr-FR" sz="2000" b="1" dirty="0" smtClean="0"/>
              <a:t>. </a:t>
            </a:r>
            <a:r>
              <a:rPr lang="fr-FR" sz="2000" dirty="0" smtClean="0"/>
              <a:t>1983, </a:t>
            </a:r>
            <a:r>
              <a:rPr lang="fr-FR" sz="2000" b="1" dirty="0" smtClean="0"/>
              <a:t>53, </a:t>
            </a:r>
            <a:r>
              <a:rPr lang="fr-FR" sz="2000" dirty="0" smtClean="0"/>
              <a:t>103-1 12. </a:t>
            </a:r>
          </a:p>
        </p:txBody>
      </p:sp>
    </p:spTree>
    <p:extLst>
      <p:ext uri="{BB962C8B-B14F-4D97-AF65-F5344CB8AC3E}">
        <p14:creationId xmlns:p14="http://schemas.microsoft.com/office/powerpoint/2010/main" val="3999150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2"/>
            <a:ext cx="8432800" cy="1143000"/>
          </a:xfrm>
        </p:spPr>
        <p:txBody>
          <a:bodyPr>
            <a:normAutofit fontScale="90000"/>
          </a:bodyPr>
          <a:lstStyle/>
          <a:p>
            <a:r>
              <a:rPr lang="en-US" b="1" dirty="0" err="1" smtClean="0"/>
              <a:t>Bifidobacteria</a:t>
            </a:r>
            <a:r>
              <a:rPr lang="en-US" b="1" dirty="0" smtClean="0"/>
              <a:t>, acetate, </a:t>
            </a:r>
            <a:r>
              <a:rPr lang="en-US" b="1" dirty="0" err="1" smtClean="0"/>
              <a:t>NaCl</a:t>
            </a:r>
            <a:r>
              <a:rPr lang="en-US" b="1" dirty="0" smtClean="0"/>
              <a:t> and SO</a:t>
            </a:r>
            <a:r>
              <a:rPr lang="en-US" b="1" baseline="-25000" dirty="0" smtClean="0"/>
              <a:t>4</a:t>
            </a:r>
            <a:r>
              <a:rPr lang="en-US" b="1" baseline="30000" dirty="0" smtClean="0"/>
              <a:t>-2</a:t>
            </a:r>
            <a:r>
              <a:rPr lang="en-US" b="1" dirty="0" smtClean="0"/>
              <a:t> in autism</a:t>
            </a:r>
            <a:endParaRPr lang="en-US" b="1" dirty="0"/>
          </a:p>
        </p:txBody>
      </p:sp>
      <p:sp>
        <p:nvSpPr>
          <p:cNvPr id="3" name="Content Placeholder 2"/>
          <p:cNvSpPr>
            <a:spLocks noGrp="1"/>
          </p:cNvSpPr>
          <p:nvPr>
            <p:ph idx="1"/>
          </p:nvPr>
        </p:nvSpPr>
        <p:spPr>
          <a:xfrm>
            <a:off x="169332" y="1397004"/>
            <a:ext cx="8974668" cy="3462867"/>
          </a:xfrm>
        </p:spPr>
        <p:txBody>
          <a:bodyPr>
            <a:normAutofit/>
          </a:bodyPr>
          <a:lstStyle/>
          <a:p>
            <a:r>
              <a:rPr lang="en-US" sz="2800" dirty="0"/>
              <a:t>Autistic children have low </a:t>
            </a:r>
            <a:r>
              <a:rPr lang="en-US" sz="2800" dirty="0" err="1" smtClean="0"/>
              <a:t>Bifidobacteria</a:t>
            </a:r>
            <a:r>
              <a:rPr lang="en-US" sz="2800" dirty="0" smtClean="0"/>
              <a:t> </a:t>
            </a:r>
            <a:r>
              <a:rPr lang="en-US" sz="2800" dirty="0"/>
              <a:t>(p = 0.002</a:t>
            </a:r>
            <a:r>
              <a:rPr lang="en-US" sz="2800" dirty="0" smtClean="0"/>
              <a:t>)</a:t>
            </a:r>
            <a:r>
              <a:rPr lang="en-US" sz="2800" dirty="0" smtClean="0">
                <a:solidFill>
                  <a:srgbClr val="FF0000"/>
                </a:solidFill>
              </a:rPr>
              <a:t>*</a:t>
            </a:r>
            <a:endParaRPr lang="en-US" sz="2800" dirty="0">
              <a:solidFill>
                <a:srgbClr val="FF0000"/>
              </a:solidFill>
            </a:endParaRPr>
          </a:p>
          <a:p>
            <a:r>
              <a:rPr lang="en-US" sz="2800" dirty="0"/>
              <a:t>Autistic children are </a:t>
            </a:r>
            <a:r>
              <a:rPr lang="en-US" sz="2800" dirty="0" err="1"/>
              <a:t>hyponatremic</a:t>
            </a:r>
            <a:r>
              <a:rPr lang="en-US" sz="2800" dirty="0"/>
              <a:t> (low sodium</a:t>
            </a:r>
            <a:r>
              <a:rPr lang="en-US" sz="2800" dirty="0" smtClean="0"/>
              <a:t>)</a:t>
            </a:r>
            <a:r>
              <a:rPr lang="en-US" sz="2800" dirty="0" smtClean="0">
                <a:solidFill>
                  <a:srgbClr val="FF0000"/>
                </a:solidFill>
              </a:rPr>
              <a:t>*</a:t>
            </a:r>
            <a:r>
              <a:rPr lang="en-US" sz="2800" dirty="0">
                <a:solidFill>
                  <a:srgbClr val="FF0000"/>
                </a:solidFill>
              </a:rPr>
              <a:t>*</a:t>
            </a:r>
          </a:p>
          <a:p>
            <a:pPr lvl="1"/>
            <a:r>
              <a:rPr lang="en-US" sz="2400" dirty="0"/>
              <a:t>Recurring diarrhea (glyphosate induces leaky </a:t>
            </a:r>
            <a:r>
              <a:rPr lang="en-US" sz="2400" dirty="0" smtClean="0"/>
              <a:t>gut)</a:t>
            </a:r>
            <a:r>
              <a:rPr lang="en-US" sz="2400" dirty="0" smtClean="0">
                <a:solidFill>
                  <a:srgbClr val="FF0000"/>
                </a:solidFill>
              </a:rPr>
              <a:t>*</a:t>
            </a:r>
            <a:r>
              <a:rPr lang="en-US" sz="2400" dirty="0">
                <a:solidFill>
                  <a:srgbClr val="FF0000"/>
                </a:solidFill>
              </a:rPr>
              <a:t>**</a:t>
            </a:r>
          </a:p>
          <a:p>
            <a:pPr lvl="1"/>
            <a:r>
              <a:rPr lang="en-US" sz="2400" dirty="0"/>
              <a:t>Depletion of </a:t>
            </a:r>
            <a:r>
              <a:rPr lang="en-US" sz="2400" dirty="0" err="1"/>
              <a:t>taurine</a:t>
            </a:r>
            <a:r>
              <a:rPr lang="en-US" sz="2400" dirty="0"/>
              <a:t> (</a:t>
            </a:r>
            <a:r>
              <a:rPr lang="en-US" sz="2400" dirty="0" err="1"/>
              <a:t>taurine</a:t>
            </a:r>
            <a:r>
              <a:rPr lang="en-US" sz="2400" dirty="0"/>
              <a:t>-conjugated bile acids lost to feces)</a:t>
            </a:r>
          </a:p>
          <a:p>
            <a:r>
              <a:rPr lang="en-US" sz="2800" dirty="0"/>
              <a:t>Autistic children have low </a:t>
            </a:r>
            <a:r>
              <a:rPr lang="en-US" sz="2800" dirty="0" smtClean="0"/>
              <a:t>gut acetate (</a:t>
            </a:r>
            <a:r>
              <a:rPr lang="en-US" sz="2800" dirty="0"/>
              <a:t>p = 0.00002</a:t>
            </a:r>
            <a:r>
              <a:rPr lang="en-US" sz="2800" dirty="0" smtClean="0"/>
              <a:t>)</a:t>
            </a:r>
            <a:r>
              <a:rPr lang="en-US" sz="2800" dirty="0" smtClean="0">
                <a:solidFill>
                  <a:srgbClr val="FF0000"/>
                </a:solidFill>
              </a:rPr>
              <a:t>*</a:t>
            </a:r>
            <a:endParaRPr lang="en-US" sz="2800" dirty="0">
              <a:solidFill>
                <a:srgbClr val="FF0000"/>
              </a:solidFill>
            </a:endParaRPr>
          </a:p>
          <a:p>
            <a:pPr lvl="1"/>
            <a:r>
              <a:rPr lang="en-US" sz="2400" dirty="0"/>
              <a:t>Loss of acetate-producing microbes that feed on bile acids</a:t>
            </a:r>
          </a:p>
          <a:p>
            <a:r>
              <a:rPr lang="en-US" sz="2800" dirty="0"/>
              <a:t>Autistic children have sulfate </a:t>
            </a:r>
            <a:r>
              <a:rPr lang="en-US" sz="2800" dirty="0" smtClean="0"/>
              <a:t>deficiency</a:t>
            </a:r>
            <a:r>
              <a:rPr lang="en-US" sz="2800" dirty="0" smtClean="0">
                <a:solidFill>
                  <a:srgbClr val="FF0000"/>
                </a:solidFill>
              </a:rPr>
              <a:t>*</a:t>
            </a:r>
            <a:r>
              <a:rPr lang="en-US" sz="2800" dirty="0">
                <a:solidFill>
                  <a:srgbClr val="FF0000"/>
                </a:solidFill>
              </a:rPr>
              <a:t>***</a:t>
            </a:r>
          </a:p>
        </p:txBody>
      </p:sp>
      <p:sp>
        <p:nvSpPr>
          <p:cNvPr id="4" name="TextBox 3"/>
          <p:cNvSpPr txBox="1"/>
          <p:nvPr/>
        </p:nvSpPr>
        <p:spPr>
          <a:xfrm>
            <a:off x="457200" y="5288340"/>
            <a:ext cx="8881157" cy="1569660"/>
          </a:xfrm>
          <a:prstGeom prst="rect">
            <a:avLst/>
          </a:prstGeom>
          <a:noFill/>
        </p:spPr>
        <p:txBody>
          <a:bodyPr wrap="none" rtlCol="0">
            <a:spAutoFit/>
          </a:bodyPr>
          <a:lstStyle/>
          <a:p>
            <a:r>
              <a:rPr lang="en-US" sz="2400" dirty="0">
                <a:solidFill>
                  <a:srgbClr val="FF0000"/>
                </a:solidFill>
              </a:rPr>
              <a:t>*</a:t>
            </a:r>
            <a:r>
              <a:rPr lang="en-US" sz="2400" dirty="0"/>
              <a:t>JB Adams et al. BMC Gastroenterology 2011; 11:22.</a:t>
            </a:r>
          </a:p>
          <a:p>
            <a:r>
              <a:rPr lang="en-US" sz="2400" dirty="0">
                <a:solidFill>
                  <a:srgbClr val="FF0000"/>
                </a:solidFill>
              </a:rPr>
              <a:t>**</a:t>
            </a:r>
            <a:r>
              <a:rPr lang="en-US" sz="2400" dirty="0"/>
              <a:t>P Good. Medical Hypotheses 2011;77:1015-1021.</a:t>
            </a:r>
          </a:p>
          <a:p>
            <a:r>
              <a:rPr lang="en-US" sz="2400" dirty="0">
                <a:solidFill>
                  <a:srgbClr val="FF0000"/>
                </a:solidFill>
              </a:rPr>
              <a:t>***</a:t>
            </a:r>
            <a:r>
              <a:rPr lang="en-US" sz="2400" dirty="0"/>
              <a:t>JJ </a:t>
            </a:r>
            <a:r>
              <a:rPr lang="en-US" sz="2400" dirty="0" err="1"/>
              <a:t>Gildea</a:t>
            </a:r>
            <a:r>
              <a:rPr lang="en-US" sz="2400" dirty="0"/>
              <a:t> et al. Journal of Clinical Nutrition &amp; Dietetics 2017;3:1.1).</a:t>
            </a:r>
          </a:p>
          <a:p>
            <a:r>
              <a:rPr lang="en-US" sz="2400" dirty="0">
                <a:solidFill>
                  <a:srgbClr val="FF0000"/>
                </a:solidFill>
              </a:rPr>
              <a:t>****</a:t>
            </a:r>
            <a:r>
              <a:rPr lang="en-US" sz="2400" dirty="0"/>
              <a:t>RH </a:t>
            </a:r>
            <a:r>
              <a:rPr lang="en-US" sz="2400" dirty="0" err="1"/>
              <a:t>Waring</a:t>
            </a:r>
            <a:r>
              <a:rPr lang="en-US" sz="2400" dirty="0"/>
              <a:t> and LV </a:t>
            </a:r>
            <a:r>
              <a:rPr lang="en-US" sz="2400" dirty="0" err="1"/>
              <a:t>Klovrza</a:t>
            </a:r>
            <a:r>
              <a:rPr lang="en-US" sz="2400" dirty="0"/>
              <a:t>. J </a:t>
            </a:r>
            <a:r>
              <a:rPr lang="en-US" sz="2400" dirty="0" err="1"/>
              <a:t>Nutr</a:t>
            </a:r>
            <a:r>
              <a:rPr lang="en-US" sz="2400" dirty="0"/>
              <a:t> Environ Med 2000;10:25-32</a:t>
            </a:r>
            <a:r>
              <a:rPr lang="en-US" sz="2400" dirty="0" smtClean="0"/>
              <a:t>.</a:t>
            </a:r>
            <a:endParaRPr lang="en-US" sz="2400" dirty="0"/>
          </a:p>
        </p:txBody>
      </p:sp>
    </p:spTree>
    <p:extLst>
      <p:ext uri="{BB962C8B-B14F-4D97-AF65-F5344CB8AC3E}">
        <p14:creationId xmlns:p14="http://schemas.microsoft.com/office/powerpoint/2010/main" val="13122014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6"/>
            <a:ext cx="8229600" cy="1143000"/>
          </a:xfrm>
        </p:spPr>
        <p:txBody>
          <a:bodyPr/>
          <a:lstStyle/>
          <a:p>
            <a:r>
              <a:rPr lang="en-US" b="1" dirty="0"/>
              <a:t>A BTBR Mouse Model of </a:t>
            </a:r>
            <a:r>
              <a:rPr lang="en-US" b="1" dirty="0" smtClean="0"/>
              <a:t>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03200" y="1112834"/>
            <a:ext cx="8940800" cy="5067829"/>
          </a:xfrm>
        </p:spPr>
        <p:txBody>
          <a:bodyPr>
            <a:noAutofit/>
          </a:bodyPr>
          <a:lstStyle/>
          <a:p>
            <a:pPr marL="0" indent="0">
              <a:buNone/>
            </a:pPr>
            <a:r>
              <a:rPr lang="en-US" sz="2400" b="1" dirty="0" smtClean="0"/>
              <a:t>These mice had all the mouse features of autism</a:t>
            </a:r>
          </a:p>
          <a:p>
            <a:pPr marL="0" indent="0">
              <a:buNone/>
            </a:pPr>
            <a:r>
              <a:rPr lang="en-US" sz="2400" b="1" dirty="0" smtClean="0"/>
              <a:t>They were fed “standard rodent chow” </a:t>
            </a:r>
            <a:r>
              <a:rPr lang="mr-IN" sz="2400" b="1" dirty="0" smtClean="0"/>
              <a:t>–</a:t>
            </a:r>
            <a:r>
              <a:rPr lang="en-US" sz="2400" b="1" dirty="0" smtClean="0"/>
              <a:t> glyphosate contaminated?</a:t>
            </a:r>
          </a:p>
          <a:p>
            <a:pPr marL="0" indent="0">
              <a:buNone/>
            </a:pPr>
            <a:r>
              <a:rPr lang="en-US" sz="2400" b="1" dirty="0" smtClean="0"/>
              <a:t>Some features </a:t>
            </a:r>
            <a:r>
              <a:rPr lang="en-US" sz="2400" b="1" dirty="0"/>
              <a:t>in the gut:</a:t>
            </a:r>
          </a:p>
          <a:p>
            <a:r>
              <a:rPr lang="en-US" sz="2400" dirty="0"/>
              <a:t>Reduced levels of bile acids (due to impaired </a:t>
            </a:r>
            <a:r>
              <a:rPr lang="en-US" sz="2400" dirty="0" smtClean="0"/>
              <a:t>CYP7A1 </a:t>
            </a:r>
            <a:r>
              <a:rPr lang="en-US" sz="2400" dirty="0"/>
              <a:t>activity in </a:t>
            </a:r>
            <a:r>
              <a:rPr lang="en-US" sz="2400" dirty="0" smtClean="0"/>
              <a:t>  the </a:t>
            </a:r>
            <a:r>
              <a:rPr lang="en-US" sz="2400" dirty="0"/>
              <a:t>liver)</a:t>
            </a:r>
          </a:p>
          <a:p>
            <a:r>
              <a:rPr lang="en-US" sz="2400" dirty="0"/>
              <a:t>Further reduced levels of secondary bile acids (impaired metabolism </a:t>
            </a:r>
            <a:r>
              <a:rPr lang="en-US" sz="2400" dirty="0" smtClean="0"/>
              <a:t>by gut </a:t>
            </a:r>
            <a:r>
              <a:rPr lang="en-US" sz="2400" dirty="0"/>
              <a:t>microbes)</a:t>
            </a:r>
          </a:p>
          <a:p>
            <a:r>
              <a:rPr lang="en-US" sz="2400" dirty="0"/>
              <a:t>Reduced levels of Lactobacillus and </a:t>
            </a:r>
            <a:r>
              <a:rPr lang="en-US" sz="2400" dirty="0" err="1" smtClean="0"/>
              <a:t>Bifidobacteria</a:t>
            </a:r>
            <a:endParaRPr lang="en-US" sz="2400" dirty="0" smtClean="0"/>
          </a:p>
          <a:p>
            <a:pPr lvl="1"/>
            <a:r>
              <a:rPr lang="en-US" sz="2400" dirty="0" smtClean="0"/>
              <a:t>These </a:t>
            </a:r>
            <a:r>
              <a:rPr lang="en-US" sz="2400" dirty="0"/>
              <a:t>microbes are </a:t>
            </a:r>
            <a:r>
              <a:rPr lang="en-US" sz="2400" dirty="0" smtClean="0"/>
              <a:t>preferentially </a:t>
            </a:r>
            <a:r>
              <a:rPr lang="en-US" sz="2400" dirty="0"/>
              <a:t>killed by glyphosate</a:t>
            </a:r>
          </a:p>
          <a:p>
            <a:r>
              <a:rPr lang="en-US" sz="2400" dirty="0"/>
              <a:t>Serotonin </a:t>
            </a:r>
            <a:r>
              <a:rPr lang="en-US" sz="2400" dirty="0" smtClean="0"/>
              <a:t>deficiency</a:t>
            </a:r>
          </a:p>
          <a:p>
            <a:pPr lvl="1"/>
            <a:r>
              <a:rPr lang="en-US" sz="2400" dirty="0" smtClean="0"/>
              <a:t>Serotonin is derived from tryptophan, a product of the </a:t>
            </a:r>
            <a:r>
              <a:rPr lang="en-US" sz="2400" dirty="0" err="1" smtClean="0"/>
              <a:t>shikimate</a:t>
            </a:r>
            <a:r>
              <a:rPr lang="en-US" sz="2400" dirty="0" smtClean="0"/>
              <a:t> pathway which glyphosate disrupts</a:t>
            </a:r>
            <a:endParaRPr lang="en-US" sz="2400" dirty="0"/>
          </a:p>
          <a:p>
            <a:pPr marL="0" indent="0">
              <a:buNone/>
            </a:pPr>
            <a:endParaRPr lang="en-US" sz="2400" dirty="0"/>
          </a:p>
        </p:txBody>
      </p:sp>
      <p:sp>
        <p:nvSpPr>
          <p:cNvPr id="4" name="TextBox 3"/>
          <p:cNvSpPr txBox="1"/>
          <p:nvPr/>
        </p:nvSpPr>
        <p:spPr>
          <a:xfrm>
            <a:off x="1125637" y="6378193"/>
            <a:ext cx="7126020" cy="461665"/>
          </a:xfrm>
          <a:prstGeom prst="rect">
            <a:avLst/>
          </a:prstGeom>
          <a:noFill/>
        </p:spPr>
        <p:txBody>
          <a:bodyPr wrap="none" rtlCol="0">
            <a:spAutoFit/>
          </a:bodyPr>
          <a:lstStyle/>
          <a:p>
            <a:r>
              <a:rPr lang="en-US" sz="2400" dirty="0">
                <a:solidFill>
                  <a:srgbClr val="FF0000"/>
                </a:solidFill>
              </a:rPr>
              <a:t>*</a:t>
            </a:r>
            <a:r>
              <a:rPr lang="en-US" sz="2400" dirty="0"/>
              <a:t>AV </a:t>
            </a:r>
            <a:r>
              <a:rPr lang="en-US" sz="2400" dirty="0" err="1"/>
              <a:t>Glubeva</a:t>
            </a:r>
            <a:r>
              <a:rPr lang="en-US" sz="2400" dirty="0"/>
              <a:t> et al. </a:t>
            </a:r>
            <a:r>
              <a:rPr lang="en-US" sz="2400" dirty="0" err="1"/>
              <a:t>EBioMedicine</a:t>
            </a:r>
            <a:r>
              <a:rPr lang="en-US" sz="2400" dirty="0"/>
              <a:t>. 2017 Oct;24:166-178.</a:t>
            </a:r>
          </a:p>
        </p:txBody>
      </p:sp>
    </p:spTree>
    <p:extLst>
      <p:ext uri="{BB962C8B-B14F-4D97-AF65-F5344CB8AC3E}">
        <p14:creationId xmlns:p14="http://schemas.microsoft.com/office/powerpoint/2010/main" val="338811824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6"/>
            <a:ext cx="8229600" cy="1143000"/>
          </a:xfrm>
        </p:spPr>
        <p:txBody>
          <a:bodyPr/>
          <a:lstStyle/>
          <a:p>
            <a:r>
              <a:rPr lang="en-US" b="1" dirty="0"/>
              <a:t>A BTBR Mouse Model of </a:t>
            </a:r>
            <a:r>
              <a:rPr lang="en-US" b="1" dirty="0" smtClean="0"/>
              <a:t>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03200" y="1112834"/>
            <a:ext cx="8940800" cy="5067829"/>
          </a:xfrm>
        </p:spPr>
        <p:txBody>
          <a:bodyPr>
            <a:noAutofit/>
          </a:bodyPr>
          <a:lstStyle/>
          <a:p>
            <a:pPr marL="0" indent="0">
              <a:buNone/>
            </a:pPr>
            <a:r>
              <a:rPr lang="en-US" sz="2400" b="1" dirty="0" smtClean="0"/>
              <a:t>These mice had all the mouse features of autism</a:t>
            </a:r>
          </a:p>
          <a:p>
            <a:pPr marL="0" indent="0">
              <a:buNone/>
            </a:pPr>
            <a:r>
              <a:rPr lang="en-US" sz="2400" b="1" dirty="0" smtClean="0"/>
              <a:t>They were fed “standard rodent chow” </a:t>
            </a:r>
            <a:r>
              <a:rPr lang="mr-IN" sz="2400" b="1" dirty="0" smtClean="0"/>
              <a:t>–</a:t>
            </a:r>
            <a:r>
              <a:rPr lang="en-US" sz="2400" b="1" dirty="0" smtClean="0"/>
              <a:t> glyphosate contaminated?</a:t>
            </a:r>
          </a:p>
          <a:p>
            <a:pPr marL="0" indent="0">
              <a:buNone/>
            </a:pPr>
            <a:r>
              <a:rPr lang="en-US" sz="2400" b="1" dirty="0" smtClean="0"/>
              <a:t>Some features </a:t>
            </a:r>
            <a:r>
              <a:rPr lang="en-US" sz="2400" b="1" dirty="0"/>
              <a:t>in the gut:</a:t>
            </a:r>
          </a:p>
          <a:p>
            <a:r>
              <a:rPr lang="en-US" sz="2400" dirty="0"/>
              <a:t>Reduced levels of bile acids (due to impaired </a:t>
            </a:r>
            <a:r>
              <a:rPr lang="en-US" sz="2400" dirty="0" smtClean="0"/>
              <a:t>CYP7A1 </a:t>
            </a:r>
            <a:r>
              <a:rPr lang="en-US" sz="2400" dirty="0"/>
              <a:t>activity in </a:t>
            </a:r>
            <a:r>
              <a:rPr lang="en-US" sz="2400" dirty="0" smtClean="0"/>
              <a:t>  the </a:t>
            </a:r>
            <a:r>
              <a:rPr lang="en-US" sz="2400" dirty="0"/>
              <a:t>liver)</a:t>
            </a:r>
          </a:p>
          <a:p>
            <a:r>
              <a:rPr lang="en-US" sz="2400" dirty="0"/>
              <a:t>Further reduced levels of secondary bile acids (impaired metabolism </a:t>
            </a:r>
            <a:r>
              <a:rPr lang="en-US" sz="2400" dirty="0" smtClean="0"/>
              <a:t>by gut </a:t>
            </a:r>
            <a:r>
              <a:rPr lang="en-US" sz="2400" dirty="0"/>
              <a:t>microbes)</a:t>
            </a:r>
          </a:p>
          <a:p>
            <a:r>
              <a:rPr lang="en-US" sz="2400" dirty="0"/>
              <a:t>Reduced levels of Lactobacillus and </a:t>
            </a:r>
            <a:r>
              <a:rPr lang="en-US" sz="2400" dirty="0" err="1" smtClean="0"/>
              <a:t>Bifidobacteria</a:t>
            </a:r>
            <a:endParaRPr lang="en-US" sz="2400" dirty="0" smtClean="0"/>
          </a:p>
          <a:p>
            <a:pPr lvl="1"/>
            <a:r>
              <a:rPr lang="en-US" sz="2400" dirty="0" smtClean="0"/>
              <a:t>These </a:t>
            </a:r>
            <a:r>
              <a:rPr lang="en-US" sz="2400" dirty="0"/>
              <a:t>microbes are </a:t>
            </a:r>
            <a:r>
              <a:rPr lang="en-US" sz="2400" dirty="0" smtClean="0"/>
              <a:t>preferentially </a:t>
            </a:r>
            <a:r>
              <a:rPr lang="en-US" sz="2400" dirty="0"/>
              <a:t>killed by glyphosate</a:t>
            </a:r>
          </a:p>
          <a:p>
            <a:r>
              <a:rPr lang="en-US" sz="2400" dirty="0"/>
              <a:t>Serotonin </a:t>
            </a:r>
            <a:r>
              <a:rPr lang="en-US" sz="2400" dirty="0" smtClean="0"/>
              <a:t>deficiency</a:t>
            </a:r>
          </a:p>
          <a:p>
            <a:pPr lvl="1"/>
            <a:r>
              <a:rPr lang="en-US" sz="2400" dirty="0" smtClean="0"/>
              <a:t>Serotonin is derived from tryptophan, a product of the </a:t>
            </a:r>
            <a:r>
              <a:rPr lang="en-US" sz="2400" dirty="0" err="1" smtClean="0"/>
              <a:t>shikimate</a:t>
            </a:r>
            <a:r>
              <a:rPr lang="en-US" sz="2400" dirty="0" smtClean="0"/>
              <a:t> pathway which glyphosate disrupts</a:t>
            </a:r>
            <a:endParaRPr lang="en-US" sz="2400" dirty="0"/>
          </a:p>
          <a:p>
            <a:pPr marL="0" indent="0">
              <a:buNone/>
            </a:pPr>
            <a:endParaRPr lang="en-US" sz="2400" dirty="0"/>
          </a:p>
        </p:txBody>
      </p:sp>
      <p:sp>
        <p:nvSpPr>
          <p:cNvPr id="4" name="TextBox 3"/>
          <p:cNvSpPr txBox="1"/>
          <p:nvPr/>
        </p:nvSpPr>
        <p:spPr>
          <a:xfrm>
            <a:off x="1125637" y="6378193"/>
            <a:ext cx="7126020" cy="461665"/>
          </a:xfrm>
          <a:prstGeom prst="rect">
            <a:avLst/>
          </a:prstGeom>
          <a:noFill/>
        </p:spPr>
        <p:txBody>
          <a:bodyPr wrap="none" rtlCol="0">
            <a:spAutoFit/>
          </a:bodyPr>
          <a:lstStyle/>
          <a:p>
            <a:r>
              <a:rPr lang="en-US" sz="2400" dirty="0">
                <a:solidFill>
                  <a:srgbClr val="FF0000"/>
                </a:solidFill>
              </a:rPr>
              <a:t>*</a:t>
            </a:r>
            <a:r>
              <a:rPr lang="en-US" sz="2400" dirty="0"/>
              <a:t>AV </a:t>
            </a:r>
            <a:r>
              <a:rPr lang="en-US" sz="2400" dirty="0" err="1"/>
              <a:t>Glubeva</a:t>
            </a:r>
            <a:r>
              <a:rPr lang="en-US" sz="2400" dirty="0"/>
              <a:t> et al. </a:t>
            </a:r>
            <a:r>
              <a:rPr lang="en-US" sz="2400" dirty="0" err="1"/>
              <a:t>EBioMedicine</a:t>
            </a:r>
            <a:r>
              <a:rPr lang="en-US" sz="2400" dirty="0"/>
              <a:t>. 2017 Oct;24:166-178.</a:t>
            </a:r>
          </a:p>
        </p:txBody>
      </p:sp>
      <p:sp>
        <p:nvSpPr>
          <p:cNvPr id="5" name="Title 1"/>
          <p:cNvSpPr txBox="1">
            <a:spLocks/>
          </p:cNvSpPr>
          <p:nvPr/>
        </p:nvSpPr>
        <p:spPr>
          <a:xfrm>
            <a:off x="457200" y="1968251"/>
            <a:ext cx="7958667" cy="229894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These BTBR mice also had </a:t>
            </a:r>
            <a:r>
              <a:rPr lang="en-US" sz="3200" dirty="0" err="1" smtClean="0"/>
              <a:t>heparan</a:t>
            </a:r>
            <a:r>
              <a:rPr lang="en-US" sz="3200" dirty="0" smtClean="0"/>
              <a:t> sulfate deficiency in the brain ventricles</a:t>
            </a:r>
          </a:p>
          <a:p>
            <a:r>
              <a:rPr lang="en-US" sz="3200" dirty="0" smtClean="0"/>
              <a:t> and a missing corpus callosum</a:t>
            </a:r>
          </a:p>
        </p:txBody>
      </p:sp>
    </p:spTree>
    <p:extLst>
      <p:ext uri="{BB962C8B-B14F-4D97-AF65-F5344CB8AC3E}">
        <p14:creationId xmlns:p14="http://schemas.microsoft.com/office/powerpoint/2010/main" val="123939206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gn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445" y="1240118"/>
            <a:ext cx="2471047" cy="3705412"/>
          </a:xfrm>
          <a:prstGeom prst="rect">
            <a:avLst/>
          </a:prstGeom>
        </p:spPr>
      </p:pic>
      <p:pic>
        <p:nvPicPr>
          <p:cNvPr id="6" name="Picture 5" descr="infa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18" y="4390932"/>
            <a:ext cx="3137646" cy="2091764"/>
          </a:xfrm>
          <a:prstGeom prst="rect">
            <a:avLst/>
          </a:prstGeom>
        </p:spPr>
      </p:pic>
      <p:sp>
        <p:nvSpPr>
          <p:cNvPr id="2" name="Title 1"/>
          <p:cNvSpPr>
            <a:spLocks noGrp="1"/>
          </p:cNvSpPr>
          <p:nvPr>
            <p:ph type="title"/>
          </p:nvPr>
        </p:nvSpPr>
        <p:spPr/>
        <p:txBody>
          <a:bodyPr>
            <a:normAutofit fontScale="90000"/>
          </a:bodyPr>
          <a:lstStyle/>
          <a:p>
            <a:r>
              <a:rPr lang="en-US" b="1" dirty="0" smtClean="0"/>
              <a:t>Hormones Enhance Sulfate Levels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3081" y="1417638"/>
            <a:ext cx="6490448" cy="4525963"/>
          </a:xfrm>
        </p:spPr>
        <p:txBody>
          <a:bodyPr>
            <a:normAutofit fontScale="92500"/>
          </a:bodyPr>
          <a:lstStyle/>
          <a:p>
            <a:r>
              <a:rPr lang="en-US" dirty="0"/>
              <a:t>Sulfate is the fourth most common anion in the body</a:t>
            </a:r>
          </a:p>
          <a:p>
            <a:r>
              <a:rPr lang="en-US" dirty="0"/>
              <a:t>Serum sulfate is elevated in infants, young children and pregnant women.</a:t>
            </a:r>
          </a:p>
          <a:p>
            <a:r>
              <a:rPr lang="en-US" dirty="0"/>
              <a:t>Estrogen, progesterone, growth hormone and insulin-like growth factor all enhance the </a:t>
            </a:r>
            <a:r>
              <a:rPr lang="en-US" dirty="0" smtClean="0"/>
              <a:t>expression </a:t>
            </a:r>
            <a:r>
              <a:rPr lang="en-US" dirty="0"/>
              <a:t>of the sodium-sulfate </a:t>
            </a:r>
            <a:r>
              <a:rPr lang="en-US" dirty="0" err="1"/>
              <a:t>cotransporter</a:t>
            </a:r>
            <a:r>
              <a:rPr lang="en-US" dirty="0"/>
              <a:t>, increasing serum sulfate levels.</a:t>
            </a:r>
          </a:p>
          <a:p>
            <a:endParaRPr lang="en-US" dirty="0"/>
          </a:p>
          <a:p>
            <a:endParaRPr lang="en-US" dirty="0"/>
          </a:p>
        </p:txBody>
      </p:sp>
      <p:sp>
        <p:nvSpPr>
          <p:cNvPr id="4" name="TextBox 3"/>
          <p:cNvSpPr txBox="1"/>
          <p:nvPr/>
        </p:nvSpPr>
        <p:spPr>
          <a:xfrm>
            <a:off x="1819974" y="6309655"/>
            <a:ext cx="6031995" cy="400110"/>
          </a:xfrm>
          <a:prstGeom prst="rect">
            <a:avLst/>
          </a:prstGeom>
          <a:noFill/>
        </p:spPr>
        <p:txBody>
          <a:bodyPr wrap="none" rtlCol="0">
            <a:spAutoFit/>
          </a:bodyPr>
          <a:lstStyle/>
          <a:p>
            <a:r>
              <a:rPr lang="fr-FR" sz="2000" dirty="0">
                <a:solidFill>
                  <a:srgbClr val="FF0000"/>
                </a:solidFill>
              </a:rPr>
              <a:t>*</a:t>
            </a:r>
            <a:r>
              <a:rPr lang="fr-FR" sz="2000" dirty="0"/>
              <a:t>HJ Lee et al. Proc Soc </a:t>
            </a:r>
            <a:r>
              <a:rPr lang="fr-FR" sz="2000" dirty="0" err="1"/>
              <a:t>Exp</a:t>
            </a:r>
            <a:r>
              <a:rPr lang="fr-FR" sz="2000" dirty="0"/>
              <a:t> </a:t>
            </a:r>
            <a:r>
              <a:rPr lang="fr-FR" sz="2000" dirty="0" err="1"/>
              <a:t>Biol</a:t>
            </a:r>
            <a:r>
              <a:rPr lang="fr-FR" sz="2000" dirty="0"/>
              <a:t> Med. 2000;225(1):49-57.</a:t>
            </a:r>
            <a:endParaRPr lang="en-US" sz="2000" dirty="0"/>
          </a:p>
        </p:txBody>
      </p:sp>
    </p:spTree>
    <p:extLst>
      <p:ext uri="{BB962C8B-B14F-4D97-AF65-F5344CB8AC3E}">
        <p14:creationId xmlns:p14="http://schemas.microsoft.com/office/powerpoint/2010/main" val="14509277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gn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445" y="1240118"/>
            <a:ext cx="2471047" cy="3705412"/>
          </a:xfrm>
          <a:prstGeom prst="rect">
            <a:avLst/>
          </a:prstGeom>
        </p:spPr>
      </p:pic>
      <p:pic>
        <p:nvPicPr>
          <p:cNvPr id="6" name="Picture 5" descr="infa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118" y="4390932"/>
            <a:ext cx="3137646" cy="2091764"/>
          </a:xfrm>
          <a:prstGeom prst="rect">
            <a:avLst/>
          </a:prstGeom>
        </p:spPr>
      </p:pic>
      <p:sp>
        <p:nvSpPr>
          <p:cNvPr id="2" name="Title 1"/>
          <p:cNvSpPr>
            <a:spLocks noGrp="1"/>
          </p:cNvSpPr>
          <p:nvPr>
            <p:ph type="title"/>
          </p:nvPr>
        </p:nvSpPr>
        <p:spPr/>
        <p:txBody>
          <a:bodyPr>
            <a:normAutofit fontScale="90000"/>
          </a:bodyPr>
          <a:lstStyle/>
          <a:p>
            <a:r>
              <a:rPr lang="en-US" b="1" dirty="0" smtClean="0"/>
              <a:t>Hormones Enhance Sulfate Levels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33081" y="1417638"/>
            <a:ext cx="6490448" cy="4525963"/>
          </a:xfrm>
        </p:spPr>
        <p:txBody>
          <a:bodyPr>
            <a:normAutofit fontScale="92500"/>
          </a:bodyPr>
          <a:lstStyle/>
          <a:p>
            <a:r>
              <a:rPr lang="en-US" dirty="0"/>
              <a:t>Sulfate is the fourth most common anion in the body</a:t>
            </a:r>
          </a:p>
          <a:p>
            <a:r>
              <a:rPr lang="en-US" dirty="0"/>
              <a:t>Serum sulfate is elevated in infants, young children and pregnant women.</a:t>
            </a:r>
          </a:p>
          <a:p>
            <a:r>
              <a:rPr lang="en-US" dirty="0"/>
              <a:t>Estrogen, progesterone, growth hormone and insulin-like growth factor all enhance the </a:t>
            </a:r>
            <a:r>
              <a:rPr lang="en-US" dirty="0" smtClean="0"/>
              <a:t>expression </a:t>
            </a:r>
            <a:r>
              <a:rPr lang="en-US" dirty="0"/>
              <a:t>of the sodium-sulfate </a:t>
            </a:r>
            <a:r>
              <a:rPr lang="en-US" dirty="0" err="1"/>
              <a:t>cotransporter</a:t>
            </a:r>
            <a:r>
              <a:rPr lang="en-US" dirty="0"/>
              <a:t>, increasing serum sulfate levels.</a:t>
            </a:r>
          </a:p>
          <a:p>
            <a:endParaRPr lang="en-US" dirty="0"/>
          </a:p>
          <a:p>
            <a:endParaRPr lang="en-US" dirty="0"/>
          </a:p>
        </p:txBody>
      </p:sp>
      <p:sp>
        <p:nvSpPr>
          <p:cNvPr id="4" name="TextBox 3"/>
          <p:cNvSpPr txBox="1"/>
          <p:nvPr/>
        </p:nvSpPr>
        <p:spPr>
          <a:xfrm>
            <a:off x="1819974" y="6309655"/>
            <a:ext cx="6031995" cy="400110"/>
          </a:xfrm>
          <a:prstGeom prst="rect">
            <a:avLst/>
          </a:prstGeom>
          <a:noFill/>
        </p:spPr>
        <p:txBody>
          <a:bodyPr wrap="none" rtlCol="0">
            <a:spAutoFit/>
          </a:bodyPr>
          <a:lstStyle/>
          <a:p>
            <a:r>
              <a:rPr lang="fr-FR" sz="2000" dirty="0">
                <a:solidFill>
                  <a:srgbClr val="FF0000"/>
                </a:solidFill>
              </a:rPr>
              <a:t>*</a:t>
            </a:r>
            <a:r>
              <a:rPr lang="fr-FR" sz="2000" dirty="0"/>
              <a:t>HJ Lee et al. Proc Soc </a:t>
            </a:r>
            <a:r>
              <a:rPr lang="fr-FR" sz="2000" dirty="0" err="1"/>
              <a:t>Exp</a:t>
            </a:r>
            <a:r>
              <a:rPr lang="fr-FR" sz="2000" dirty="0"/>
              <a:t> </a:t>
            </a:r>
            <a:r>
              <a:rPr lang="fr-FR" sz="2000" dirty="0" err="1"/>
              <a:t>Biol</a:t>
            </a:r>
            <a:r>
              <a:rPr lang="fr-FR" sz="2000" dirty="0"/>
              <a:t> Med. 2000;225(1):49-57.</a:t>
            </a:r>
            <a:endParaRPr lang="en-US" sz="2000" dirty="0"/>
          </a:p>
        </p:txBody>
      </p:sp>
      <p:sp>
        <p:nvSpPr>
          <p:cNvPr id="7" name="Title 1"/>
          <p:cNvSpPr txBox="1">
            <a:spLocks/>
          </p:cNvSpPr>
          <p:nvPr/>
        </p:nvSpPr>
        <p:spPr>
          <a:xfrm>
            <a:off x="457200" y="1307851"/>
            <a:ext cx="7958667" cy="3964728"/>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Aromatase, an enzyme that converts testosterone to estrogen, is a CYP enzyme   that is inhibited by glyphosate.</a:t>
            </a:r>
          </a:p>
          <a:p>
            <a:endParaRPr lang="en-US" sz="3200" dirty="0"/>
          </a:p>
          <a:p>
            <a:r>
              <a:rPr lang="en-US" sz="3200" dirty="0" smtClean="0"/>
              <a:t>This could partially explain the                      increased risk to autism in boys.</a:t>
            </a:r>
          </a:p>
          <a:p>
            <a:endParaRPr lang="en-US" sz="3200" dirty="0">
              <a:solidFill>
                <a:srgbClr val="FF0000"/>
              </a:solidFill>
            </a:endParaRPr>
          </a:p>
        </p:txBody>
      </p:sp>
    </p:spTree>
    <p:extLst>
      <p:ext uri="{BB962C8B-B14F-4D97-AF65-F5344CB8AC3E}">
        <p14:creationId xmlns:p14="http://schemas.microsoft.com/office/powerpoint/2010/main" val="122400772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 Deficient Mice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311594"/>
            <a:ext cx="8432449" cy="4525963"/>
          </a:xfrm>
        </p:spPr>
        <p:txBody>
          <a:bodyPr>
            <a:normAutofit/>
          </a:bodyPr>
          <a:lstStyle/>
          <a:p>
            <a:pPr marL="0" indent="0">
              <a:buNone/>
            </a:pPr>
            <a:r>
              <a:rPr lang="en-US" sz="2800" dirty="0"/>
              <a:t>Mice missing the sodium </a:t>
            </a:r>
            <a:r>
              <a:rPr lang="en-US" sz="2800" dirty="0" smtClean="0"/>
              <a:t>sulfate </a:t>
            </a:r>
            <a:r>
              <a:rPr lang="en-US" sz="2800" dirty="0" err="1"/>
              <a:t>cotransporter</a:t>
            </a:r>
            <a:r>
              <a:rPr lang="en-US" sz="2800" dirty="0"/>
              <a:t> gene  (</a:t>
            </a:r>
            <a:r>
              <a:rPr lang="en-US" sz="2800" dirty="0" err="1"/>
              <a:t>NaSi</a:t>
            </a:r>
            <a:r>
              <a:rPr lang="en-US" sz="2800" dirty="0"/>
              <a:t>-/- mice) survived in utero but exhibited several metabolic </a:t>
            </a:r>
            <a:r>
              <a:rPr lang="en-US" sz="2800" dirty="0" smtClean="0"/>
              <a:t>problems:</a:t>
            </a:r>
            <a:endParaRPr lang="en-US" sz="2800" dirty="0"/>
          </a:p>
          <a:p>
            <a:r>
              <a:rPr lang="en-US" sz="2800" dirty="0" smtClean="0"/>
              <a:t>Severely </a:t>
            </a:r>
            <a:r>
              <a:rPr lang="en-US" sz="2800" dirty="0"/>
              <a:t>reduced serum sulfate levels (75% reduction)</a:t>
            </a:r>
          </a:p>
          <a:p>
            <a:r>
              <a:rPr lang="en-US" sz="2800" dirty="0"/>
              <a:t>Significantly reduced litter size and miscarriages</a:t>
            </a:r>
          </a:p>
          <a:p>
            <a:r>
              <a:rPr lang="en-US" sz="2800" dirty="0"/>
              <a:t>A seizure disorder</a:t>
            </a:r>
          </a:p>
          <a:p>
            <a:r>
              <a:rPr lang="en-US" sz="2800" dirty="0"/>
              <a:t>Stunted growth</a:t>
            </a:r>
          </a:p>
          <a:p>
            <a:r>
              <a:rPr lang="en-US" sz="2800" dirty="0"/>
              <a:t>Increased liver </a:t>
            </a:r>
            <a:r>
              <a:rPr lang="en-US" sz="2800" dirty="0" smtClean="0"/>
              <a:t>size</a:t>
            </a:r>
          </a:p>
          <a:p>
            <a:r>
              <a:rPr lang="en-US" sz="2800" dirty="0" smtClean="0"/>
              <a:t>1.5 </a:t>
            </a:r>
            <a:r>
              <a:rPr lang="en-US" sz="2800" dirty="0"/>
              <a:t>to 2-fold increased phenol </a:t>
            </a:r>
            <a:r>
              <a:rPr lang="en-US" sz="2800" dirty="0" err="1"/>
              <a:t>sulfotransferase</a:t>
            </a:r>
            <a:r>
              <a:rPr lang="en-US" sz="2800" dirty="0"/>
              <a:t> activity </a:t>
            </a:r>
          </a:p>
        </p:txBody>
      </p:sp>
      <p:sp>
        <p:nvSpPr>
          <p:cNvPr id="4" name="TextBox 3"/>
          <p:cNvSpPr txBox="1"/>
          <p:nvPr/>
        </p:nvSpPr>
        <p:spPr>
          <a:xfrm>
            <a:off x="2005944" y="6277180"/>
            <a:ext cx="5763742" cy="400110"/>
          </a:xfrm>
          <a:prstGeom prst="rect">
            <a:avLst/>
          </a:prstGeom>
          <a:noFill/>
        </p:spPr>
        <p:txBody>
          <a:bodyPr wrap="none" rtlCol="0">
            <a:spAutoFit/>
          </a:bodyPr>
          <a:lstStyle/>
          <a:p>
            <a:r>
              <a:rPr lang="nb-NO" sz="2000" dirty="0">
                <a:solidFill>
                  <a:srgbClr val="FF0000"/>
                </a:solidFill>
              </a:rPr>
              <a:t>*</a:t>
            </a:r>
            <a:r>
              <a:rPr lang="nb-NO" sz="2000" dirty="0"/>
              <a:t>PA Dawson et al. PNAS 2003; 100(23): 13704-13709.</a:t>
            </a:r>
            <a:endParaRPr lang="en-US" sz="2000" dirty="0"/>
          </a:p>
        </p:txBody>
      </p:sp>
    </p:spTree>
    <p:extLst>
      <p:ext uri="{BB962C8B-B14F-4D97-AF65-F5344CB8AC3E}">
        <p14:creationId xmlns:p14="http://schemas.microsoft.com/office/powerpoint/2010/main" val="19763342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20" y="96742"/>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293320" y="1190460"/>
            <a:ext cx="8850680" cy="5667539"/>
          </a:xfrm>
        </p:spPr>
        <p:txBody>
          <a:bodyPr>
            <a:normAutofit/>
          </a:bodyPr>
          <a:lstStyle/>
          <a:p>
            <a:r>
              <a:rPr lang="en-US" dirty="0" smtClean="0"/>
              <a:t>Introduction</a:t>
            </a:r>
          </a:p>
          <a:p>
            <a:r>
              <a:rPr lang="en-US" dirty="0" smtClean="0"/>
              <a:t>Cholesterol </a:t>
            </a:r>
            <a:r>
              <a:rPr lang="en-US" dirty="0"/>
              <a:t>Sulfate</a:t>
            </a:r>
          </a:p>
          <a:p>
            <a:r>
              <a:rPr lang="en-US" dirty="0" err="1" smtClean="0"/>
              <a:t>Glycocalyx</a:t>
            </a:r>
            <a:r>
              <a:rPr lang="en-US" dirty="0" smtClean="0"/>
              <a:t> &amp; </a:t>
            </a:r>
            <a:r>
              <a:rPr lang="en-US" dirty="0" err="1" smtClean="0"/>
              <a:t>Heparan</a:t>
            </a:r>
            <a:r>
              <a:rPr lang="en-US" dirty="0" smtClean="0"/>
              <a:t> Sulfate</a:t>
            </a:r>
            <a:endParaRPr lang="en-US" dirty="0"/>
          </a:p>
          <a:p>
            <a:r>
              <a:rPr lang="en-US" dirty="0"/>
              <a:t>Bile Acids</a:t>
            </a:r>
          </a:p>
          <a:p>
            <a:r>
              <a:rPr lang="en-US" dirty="0"/>
              <a:t>Glyphosate</a:t>
            </a:r>
          </a:p>
          <a:p>
            <a:r>
              <a:rPr lang="en-US" dirty="0" smtClean="0"/>
              <a:t>Diseases Linked to Sulfate Deficiency</a:t>
            </a:r>
          </a:p>
          <a:p>
            <a:r>
              <a:rPr lang="en-US" dirty="0" err="1"/>
              <a:t>Curcumin</a:t>
            </a:r>
            <a:r>
              <a:rPr lang="en-US" dirty="0"/>
              <a:t> and Other </a:t>
            </a:r>
            <a:r>
              <a:rPr lang="en-US" dirty="0" smtClean="0"/>
              <a:t>Flavonoids</a:t>
            </a:r>
            <a:endParaRPr lang="en-US" dirty="0"/>
          </a:p>
          <a:p>
            <a:r>
              <a:rPr lang="en-US" dirty="0"/>
              <a:t>Prevention of Disease through Diet and Lifestyle</a:t>
            </a:r>
          </a:p>
          <a:p>
            <a:endParaRPr lang="en-US" dirty="0"/>
          </a:p>
          <a:p>
            <a:endParaRPr lang="en-US" dirty="0"/>
          </a:p>
        </p:txBody>
      </p:sp>
    </p:spTree>
    <p:extLst>
      <p:ext uri="{BB962C8B-B14F-4D97-AF65-F5344CB8AC3E}">
        <p14:creationId xmlns:p14="http://schemas.microsoft.com/office/powerpoint/2010/main" val="297492802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Sulfate Deficient Mice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311594"/>
            <a:ext cx="8432449" cy="4525963"/>
          </a:xfrm>
        </p:spPr>
        <p:txBody>
          <a:bodyPr>
            <a:normAutofit/>
          </a:bodyPr>
          <a:lstStyle/>
          <a:p>
            <a:pPr marL="0" indent="0">
              <a:buNone/>
            </a:pPr>
            <a:r>
              <a:rPr lang="en-US" sz="2800" dirty="0"/>
              <a:t>Mice missing the sodium </a:t>
            </a:r>
            <a:r>
              <a:rPr lang="en-US" sz="2800" dirty="0" smtClean="0"/>
              <a:t>sulfate </a:t>
            </a:r>
            <a:r>
              <a:rPr lang="en-US" sz="2800" dirty="0" err="1"/>
              <a:t>cotransporter</a:t>
            </a:r>
            <a:r>
              <a:rPr lang="en-US" sz="2800" dirty="0"/>
              <a:t> gene  (</a:t>
            </a:r>
            <a:r>
              <a:rPr lang="en-US" sz="2800" dirty="0" err="1"/>
              <a:t>NaSi</a:t>
            </a:r>
            <a:r>
              <a:rPr lang="en-US" sz="2800" dirty="0"/>
              <a:t>-/- mice) survived in utero but exhibited several metabolic </a:t>
            </a:r>
            <a:r>
              <a:rPr lang="en-US" sz="2800" dirty="0" smtClean="0"/>
              <a:t>problems:</a:t>
            </a:r>
            <a:endParaRPr lang="en-US" sz="2800" dirty="0"/>
          </a:p>
          <a:p>
            <a:r>
              <a:rPr lang="en-US" sz="2800" dirty="0" smtClean="0"/>
              <a:t>Severely </a:t>
            </a:r>
            <a:r>
              <a:rPr lang="en-US" sz="2800" dirty="0"/>
              <a:t>reduced serum sulfate levels (75% reduction)</a:t>
            </a:r>
          </a:p>
          <a:p>
            <a:r>
              <a:rPr lang="en-US" sz="2800" dirty="0"/>
              <a:t>Significantly reduced litter size and miscarriages</a:t>
            </a:r>
          </a:p>
          <a:p>
            <a:r>
              <a:rPr lang="en-US" sz="2800" dirty="0"/>
              <a:t>A seizure disorder</a:t>
            </a:r>
          </a:p>
          <a:p>
            <a:r>
              <a:rPr lang="en-US" sz="2800" dirty="0"/>
              <a:t>Stunted growth</a:t>
            </a:r>
          </a:p>
          <a:p>
            <a:r>
              <a:rPr lang="en-US" sz="2800" dirty="0"/>
              <a:t>Increased liver </a:t>
            </a:r>
            <a:r>
              <a:rPr lang="en-US" sz="2800" dirty="0" smtClean="0"/>
              <a:t>size</a:t>
            </a:r>
          </a:p>
          <a:p>
            <a:r>
              <a:rPr lang="en-US" sz="2800" dirty="0" smtClean="0"/>
              <a:t>1.5 </a:t>
            </a:r>
            <a:r>
              <a:rPr lang="en-US" sz="2800" dirty="0"/>
              <a:t>to 2-fold increased phenol </a:t>
            </a:r>
            <a:r>
              <a:rPr lang="en-US" sz="2800" dirty="0" err="1"/>
              <a:t>sulfotransferase</a:t>
            </a:r>
            <a:r>
              <a:rPr lang="en-US" sz="2800" dirty="0"/>
              <a:t> activity </a:t>
            </a:r>
          </a:p>
        </p:txBody>
      </p:sp>
      <p:sp>
        <p:nvSpPr>
          <p:cNvPr id="4" name="TextBox 3"/>
          <p:cNvSpPr txBox="1"/>
          <p:nvPr/>
        </p:nvSpPr>
        <p:spPr>
          <a:xfrm>
            <a:off x="2005944" y="6277180"/>
            <a:ext cx="5763742" cy="400110"/>
          </a:xfrm>
          <a:prstGeom prst="rect">
            <a:avLst/>
          </a:prstGeom>
          <a:noFill/>
        </p:spPr>
        <p:txBody>
          <a:bodyPr wrap="none" rtlCol="0">
            <a:spAutoFit/>
          </a:bodyPr>
          <a:lstStyle/>
          <a:p>
            <a:r>
              <a:rPr lang="nb-NO" sz="2000" dirty="0">
                <a:solidFill>
                  <a:srgbClr val="FF0000"/>
                </a:solidFill>
              </a:rPr>
              <a:t>*</a:t>
            </a:r>
            <a:r>
              <a:rPr lang="nb-NO" sz="2000" dirty="0"/>
              <a:t>PA Dawson et al. PNAS 2003; 100(23): 13704-13709.</a:t>
            </a:r>
            <a:endParaRPr lang="en-US" sz="2000" dirty="0"/>
          </a:p>
        </p:txBody>
      </p:sp>
      <p:sp>
        <p:nvSpPr>
          <p:cNvPr id="5"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Toxic phenol-sulfate metabolites </a:t>
            </a:r>
          </a:p>
          <a:p>
            <a:r>
              <a:rPr lang="en-US" sz="3200" dirty="0" smtClean="0"/>
              <a:t>are implicated in autism</a:t>
            </a:r>
            <a:r>
              <a:rPr lang="en-US" sz="3200" dirty="0" smtClean="0">
                <a:solidFill>
                  <a:srgbClr val="FF0000"/>
                </a:solidFill>
              </a:rPr>
              <a:t>**</a:t>
            </a:r>
            <a:endParaRPr lang="en-US" sz="3200" dirty="0">
              <a:solidFill>
                <a:srgbClr val="FF0000"/>
              </a:solidFill>
            </a:endParaRPr>
          </a:p>
        </p:txBody>
      </p:sp>
    </p:spTree>
    <p:extLst>
      <p:ext uri="{BB962C8B-B14F-4D97-AF65-F5344CB8AC3E}">
        <p14:creationId xmlns:p14="http://schemas.microsoft.com/office/powerpoint/2010/main" val="278524189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377" y="2745134"/>
            <a:ext cx="3486565" cy="3486565"/>
          </a:xfrm>
          <a:prstGeom prst="rect">
            <a:avLst/>
          </a:prstGeom>
        </p:spPr>
      </p:pic>
      <p:pic>
        <p:nvPicPr>
          <p:cNvPr id="4" name="Picture 3" descr="Recombinant_Human_Nitric_Oxide_Synthase_3_Endothelial.jpg"/>
          <p:cNvPicPr>
            <a:picLocks noChangeAspect="1"/>
          </p:cNvPicPr>
          <p:nvPr/>
        </p:nvPicPr>
        <p:blipFill>
          <a:blip r:embed="rId3"/>
          <a:stretch>
            <a:fillRect/>
          </a:stretch>
        </p:blipFill>
        <p:spPr>
          <a:xfrm>
            <a:off x="5791200" y="1320858"/>
            <a:ext cx="2895600" cy="2895600"/>
          </a:xfrm>
          <a:prstGeom prst="rect">
            <a:avLst/>
          </a:prstGeom>
        </p:spPr>
      </p:pic>
      <p:sp>
        <p:nvSpPr>
          <p:cNvPr id="2" name="Title 1"/>
          <p:cNvSpPr>
            <a:spLocks noGrp="1"/>
          </p:cNvSpPr>
          <p:nvPr>
            <p:ph type="title"/>
          </p:nvPr>
        </p:nvSpPr>
        <p:spPr>
          <a:xfrm>
            <a:off x="501895" y="177858"/>
            <a:ext cx="8229600" cy="1143000"/>
          </a:xfrm>
        </p:spPr>
        <p:txBody>
          <a:bodyPr/>
          <a:lstStyle/>
          <a:p>
            <a:r>
              <a:rPr lang="en-US" b="1" dirty="0" err="1" smtClean="0"/>
              <a:t>eNOS</a:t>
            </a:r>
            <a:r>
              <a:rPr lang="en-US" b="1" dirty="0" smtClean="0"/>
              <a:t> is Very Vulnerable</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2807516" y="6231699"/>
            <a:ext cx="5879284" cy="461665"/>
          </a:xfrm>
          <a:prstGeom prst="rect">
            <a:avLst/>
          </a:prstGeom>
          <a:noFill/>
        </p:spPr>
        <p:txBody>
          <a:bodyPr wrap="none" rtlCol="0">
            <a:spAutoFit/>
          </a:bodyPr>
          <a:lstStyle/>
          <a:p>
            <a:r>
              <a:rPr lang="en-US" sz="2400" dirty="0">
                <a:solidFill>
                  <a:srgbClr val="FF0000"/>
                </a:solidFill>
              </a:rPr>
              <a:t>*</a:t>
            </a:r>
            <a:r>
              <a:rPr lang="en-US" sz="2400" dirty="0"/>
              <a:t>S. Seneff et al., Entropy 2012, 14, 2492-</a:t>
            </a:r>
            <a:r>
              <a:rPr lang="en-US" sz="2400" dirty="0" smtClean="0"/>
              <a:t>2530</a:t>
            </a:r>
            <a:endParaRPr lang="en-US" sz="2400" dirty="0"/>
          </a:p>
        </p:txBody>
      </p:sp>
      <p:pic>
        <p:nvPicPr>
          <p:cNvPr id="8" name="Picture 7" descr="kid-sunscree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95" y="1417639"/>
            <a:ext cx="3381955" cy="2113722"/>
          </a:xfrm>
          <a:prstGeom prst="rect">
            <a:avLst/>
          </a:prstGeom>
        </p:spPr>
      </p:pic>
    </p:spTree>
    <p:extLst>
      <p:ext uri="{BB962C8B-B14F-4D97-AF65-F5344CB8AC3E}">
        <p14:creationId xmlns:p14="http://schemas.microsoft.com/office/powerpoint/2010/main" val="2578097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combinant_Human_Nitric_Oxide_Synthase_3_Endothelial.jpg"/>
          <p:cNvPicPr>
            <a:picLocks noChangeAspect="1"/>
          </p:cNvPicPr>
          <p:nvPr/>
        </p:nvPicPr>
        <p:blipFill>
          <a:blip r:embed="rId2"/>
          <a:stretch>
            <a:fillRect/>
          </a:stretch>
        </p:blipFill>
        <p:spPr>
          <a:xfrm>
            <a:off x="6248400" y="1116113"/>
            <a:ext cx="2895600" cy="2895600"/>
          </a:xfrm>
          <a:prstGeom prst="rect">
            <a:avLst/>
          </a:prstGeom>
        </p:spPr>
      </p:pic>
      <p:sp>
        <p:nvSpPr>
          <p:cNvPr id="3" name="Content Placeholder 2"/>
          <p:cNvSpPr>
            <a:spLocks noGrp="1"/>
          </p:cNvSpPr>
          <p:nvPr>
            <p:ph idx="1"/>
          </p:nvPr>
        </p:nvSpPr>
        <p:spPr>
          <a:xfrm>
            <a:off x="304800" y="1409171"/>
            <a:ext cx="8229600" cy="4525963"/>
          </a:xfrm>
        </p:spPr>
        <p:txBody>
          <a:bodyPr>
            <a:normAutofit lnSpcReduction="10000"/>
          </a:bodyPr>
          <a:lstStyle/>
          <a:p>
            <a:r>
              <a:rPr lang="en-US" dirty="0" err="1" smtClean="0"/>
              <a:t>eNOS</a:t>
            </a:r>
            <a:r>
              <a:rPr lang="en-US" dirty="0" smtClean="0"/>
              <a:t> depends on:</a:t>
            </a:r>
          </a:p>
          <a:p>
            <a:pPr lvl="1"/>
            <a:r>
              <a:rPr lang="en-US" dirty="0" err="1" smtClean="0"/>
              <a:t>Cobalamin</a:t>
            </a:r>
            <a:r>
              <a:rPr lang="en-US" dirty="0" smtClean="0"/>
              <a:t> (vitamin B12, cobalt)</a:t>
            </a:r>
          </a:p>
          <a:p>
            <a:pPr lvl="1"/>
            <a:r>
              <a:rPr lang="en-US" dirty="0" err="1" smtClean="0"/>
              <a:t>Heme</a:t>
            </a:r>
            <a:r>
              <a:rPr lang="en-US" dirty="0" smtClean="0"/>
              <a:t> iron, sulfur, zinc, oxygen</a:t>
            </a:r>
          </a:p>
          <a:p>
            <a:pPr lvl="1"/>
            <a:r>
              <a:rPr lang="en-US" dirty="0" smtClean="0"/>
              <a:t>Glutathione</a:t>
            </a:r>
          </a:p>
          <a:p>
            <a:pPr lvl="1"/>
            <a:r>
              <a:rPr lang="en-US" dirty="0" smtClean="0"/>
              <a:t>Sunlight/melanin</a:t>
            </a:r>
          </a:p>
          <a:p>
            <a:pPr lvl="1"/>
            <a:r>
              <a:rPr lang="en-US" dirty="0" smtClean="0"/>
              <a:t>Tryptophan: source of NAD</a:t>
            </a:r>
            <a:endParaRPr lang="en-US" dirty="0"/>
          </a:p>
          <a:p>
            <a:r>
              <a:rPr lang="en-US" dirty="0" err="1" smtClean="0"/>
              <a:t>eNOS</a:t>
            </a:r>
            <a:r>
              <a:rPr lang="en-US" dirty="0" smtClean="0"/>
              <a:t> is a cytochrome P450 enzyme:</a:t>
            </a:r>
          </a:p>
          <a:p>
            <a:pPr lvl="1"/>
            <a:r>
              <a:rPr lang="en-US" dirty="0" smtClean="0"/>
              <a:t>Highly vulnerable to various environmental toxicants like mercury, aluminum, </a:t>
            </a:r>
            <a:r>
              <a:rPr lang="en-US" i="1" dirty="0" smtClean="0">
                <a:solidFill>
                  <a:srgbClr val="FF0000"/>
                </a:solidFill>
              </a:rPr>
              <a:t>glyphosate</a:t>
            </a:r>
            <a:r>
              <a:rPr lang="en-US" dirty="0" smtClean="0"/>
              <a:t>, etc.</a:t>
            </a:r>
          </a:p>
        </p:txBody>
      </p:sp>
      <p:sp>
        <p:nvSpPr>
          <p:cNvPr id="5" name="TextBox 4"/>
          <p:cNvSpPr txBox="1"/>
          <p:nvPr/>
        </p:nvSpPr>
        <p:spPr>
          <a:xfrm>
            <a:off x="457200" y="6400800"/>
            <a:ext cx="4513901" cy="369332"/>
          </a:xfrm>
          <a:prstGeom prst="rect">
            <a:avLst/>
          </a:prstGeom>
          <a:noFill/>
        </p:spPr>
        <p:txBody>
          <a:bodyPr wrap="none" rtlCol="0">
            <a:spAutoFit/>
          </a:bodyPr>
          <a:lstStyle/>
          <a:p>
            <a:r>
              <a:rPr lang="en-US" dirty="0">
                <a:solidFill>
                  <a:srgbClr val="FF0000"/>
                </a:solidFill>
              </a:rPr>
              <a:t>*</a:t>
            </a:r>
            <a:r>
              <a:rPr lang="en-US" dirty="0"/>
              <a:t>S. Seneff et al., Entropy 2012, 14, 2492-2530.</a:t>
            </a:r>
          </a:p>
        </p:txBody>
      </p:sp>
      <p:sp>
        <p:nvSpPr>
          <p:cNvPr id="8" name="Title 1"/>
          <p:cNvSpPr>
            <a:spLocks noGrp="1"/>
          </p:cNvSpPr>
          <p:nvPr>
            <p:ph type="title"/>
          </p:nvPr>
        </p:nvSpPr>
        <p:spPr>
          <a:xfrm>
            <a:off x="501895" y="177858"/>
            <a:ext cx="8229600" cy="1143000"/>
          </a:xfrm>
        </p:spPr>
        <p:txBody>
          <a:bodyPr/>
          <a:lstStyle/>
          <a:p>
            <a:r>
              <a:rPr lang="en-US" b="1" dirty="0" err="1" smtClean="0"/>
              <a:t>eNOS</a:t>
            </a:r>
            <a:r>
              <a:rPr lang="en-US" b="1" dirty="0" smtClean="0"/>
              <a:t> is Very Vulnerable</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10023642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combinant_Human_Nitric_Oxide_Synthase_3_Endothelial.jpg"/>
          <p:cNvPicPr>
            <a:picLocks noChangeAspect="1"/>
          </p:cNvPicPr>
          <p:nvPr/>
        </p:nvPicPr>
        <p:blipFill>
          <a:blip r:embed="rId2"/>
          <a:stretch>
            <a:fillRect/>
          </a:stretch>
        </p:blipFill>
        <p:spPr>
          <a:xfrm>
            <a:off x="6248400" y="1116113"/>
            <a:ext cx="2895600" cy="2895600"/>
          </a:xfrm>
          <a:prstGeom prst="rect">
            <a:avLst/>
          </a:prstGeom>
        </p:spPr>
      </p:pic>
      <p:sp>
        <p:nvSpPr>
          <p:cNvPr id="3" name="Content Placeholder 2"/>
          <p:cNvSpPr>
            <a:spLocks noGrp="1"/>
          </p:cNvSpPr>
          <p:nvPr>
            <p:ph idx="1"/>
          </p:nvPr>
        </p:nvSpPr>
        <p:spPr>
          <a:xfrm>
            <a:off x="304800" y="1409171"/>
            <a:ext cx="8229600" cy="4525963"/>
          </a:xfrm>
        </p:spPr>
        <p:txBody>
          <a:bodyPr>
            <a:normAutofit lnSpcReduction="10000"/>
          </a:bodyPr>
          <a:lstStyle/>
          <a:p>
            <a:r>
              <a:rPr lang="en-US" dirty="0" err="1" smtClean="0"/>
              <a:t>eNOS</a:t>
            </a:r>
            <a:r>
              <a:rPr lang="en-US" dirty="0" smtClean="0"/>
              <a:t> depends on:</a:t>
            </a:r>
          </a:p>
          <a:p>
            <a:pPr lvl="1"/>
            <a:r>
              <a:rPr lang="en-US" dirty="0" err="1" smtClean="0"/>
              <a:t>Cobalamin</a:t>
            </a:r>
            <a:r>
              <a:rPr lang="en-US" dirty="0" smtClean="0"/>
              <a:t> (vitamin B12, cobalt)</a:t>
            </a:r>
          </a:p>
          <a:p>
            <a:pPr lvl="1"/>
            <a:r>
              <a:rPr lang="en-US" dirty="0" err="1" smtClean="0"/>
              <a:t>Heme</a:t>
            </a:r>
            <a:r>
              <a:rPr lang="en-US" dirty="0" smtClean="0"/>
              <a:t> iron, sulfur, zinc, oxygen</a:t>
            </a:r>
          </a:p>
          <a:p>
            <a:pPr lvl="1"/>
            <a:r>
              <a:rPr lang="en-US" dirty="0" smtClean="0"/>
              <a:t>Glutathione</a:t>
            </a:r>
          </a:p>
          <a:p>
            <a:pPr lvl="1"/>
            <a:r>
              <a:rPr lang="en-US" dirty="0" smtClean="0"/>
              <a:t>Sunlight/melanin</a:t>
            </a:r>
          </a:p>
          <a:p>
            <a:pPr lvl="1"/>
            <a:r>
              <a:rPr lang="en-US" dirty="0" smtClean="0"/>
              <a:t>Tryptophan: source of NAD</a:t>
            </a:r>
            <a:endParaRPr lang="en-US" dirty="0"/>
          </a:p>
          <a:p>
            <a:r>
              <a:rPr lang="en-US" dirty="0" err="1" smtClean="0"/>
              <a:t>eNOS</a:t>
            </a:r>
            <a:r>
              <a:rPr lang="en-US" dirty="0" smtClean="0"/>
              <a:t> is a cytochrome P450 enzyme:</a:t>
            </a:r>
          </a:p>
          <a:p>
            <a:pPr lvl="1"/>
            <a:r>
              <a:rPr lang="en-US" dirty="0" smtClean="0"/>
              <a:t>Highly vulnerable to various environmental toxicants like mercury, aluminum, </a:t>
            </a:r>
            <a:r>
              <a:rPr lang="en-US" i="1" dirty="0" smtClean="0">
                <a:solidFill>
                  <a:srgbClr val="FF0000"/>
                </a:solidFill>
              </a:rPr>
              <a:t>glyphosate</a:t>
            </a:r>
            <a:r>
              <a:rPr lang="en-US" dirty="0" smtClean="0"/>
              <a:t>, etc.</a:t>
            </a:r>
          </a:p>
        </p:txBody>
      </p:sp>
      <p:sp>
        <p:nvSpPr>
          <p:cNvPr id="5" name="TextBox 4"/>
          <p:cNvSpPr txBox="1"/>
          <p:nvPr/>
        </p:nvSpPr>
        <p:spPr>
          <a:xfrm>
            <a:off x="457200" y="6400800"/>
            <a:ext cx="4513901" cy="369332"/>
          </a:xfrm>
          <a:prstGeom prst="rect">
            <a:avLst/>
          </a:prstGeom>
          <a:noFill/>
        </p:spPr>
        <p:txBody>
          <a:bodyPr wrap="none" rtlCol="0">
            <a:spAutoFit/>
          </a:bodyPr>
          <a:lstStyle/>
          <a:p>
            <a:r>
              <a:rPr lang="en-US" dirty="0">
                <a:solidFill>
                  <a:srgbClr val="FF0000"/>
                </a:solidFill>
              </a:rPr>
              <a:t>*</a:t>
            </a:r>
            <a:r>
              <a:rPr lang="en-US" dirty="0"/>
              <a:t>S. Seneff et al., Entropy 2012, 14, 2492-2530.</a:t>
            </a:r>
          </a:p>
        </p:txBody>
      </p:sp>
      <p:sp>
        <p:nvSpPr>
          <p:cNvPr id="6"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Glyphosate disrupts </a:t>
            </a:r>
            <a:r>
              <a:rPr lang="en-US" sz="2800" dirty="0" err="1" smtClean="0"/>
              <a:t>eNOS</a:t>
            </a:r>
            <a:r>
              <a:rPr lang="en-US" sz="2800" dirty="0" smtClean="0"/>
              <a:t> function in multiple ways</a:t>
            </a:r>
            <a:endParaRPr lang="en-US" sz="2800" dirty="0">
              <a:solidFill>
                <a:srgbClr val="FF0000"/>
              </a:solidFill>
            </a:endParaRPr>
          </a:p>
        </p:txBody>
      </p:sp>
      <p:sp>
        <p:nvSpPr>
          <p:cNvPr id="8" name="Title 1"/>
          <p:cNvSpPr>
            <a:spLocks noGrp="1"/>
          </p:cNvSpPr>
          <p:nvPr>
            <p:ph type="title"/>
          </p:nvPr>
        </p:nvSpPr>
        <p:spPr>
          <a:xfrm>
            <a:off x="501895" y="177858"/>
            <a:ext cx="8229600" cy="1143000"/>
          </a:xfrm>
        </p:spPr>
        <p:txBody>
          <a:bodyPr/>
          <a:lstStyle/>
          <a:p>
            <a:r>
              <a:rPr lang="en-US" b="1" dirty="0" err="1" smtClean="0"/>
              <a:t>eNOS</a:t>
            </a:r>
            <a:r>
              <a:rPr lang="en-US" b="1" dirty="0" smtClean="0"/>
              <a:t> is Very Vulnerable</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82656518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94"/>
            <a:ext cx="8229600" cy="1143000"/>
          </a:xfrm>
        </p:spPr>
        <p:txBody>
          <a:bodyPr/>
          <a:lstStyle/>
          <a:p>
            <a:r>
              <a:rPr lang="en-US" b="1" dirty="0" smtClean="0"/>
              <a:t>Glyphosate disrupts </a:t>
            </a:r>
            <a:r>
              <a:rPr lang="en-US" b="1" dirty="0" err="1" smtClean="0"/>
              <a:t>eNOS</a:t>
            </a:r>
            <a:r>
              <a:rPr lang="en-US" b="1" dirty="0" smtClean="0"/>
              <a:t>!</a:t>
            </a:r>
            <a:endParaRPr lang="en-US" b="1" dirty="0"/>
          </a:p>
        </p:txBody>
      </p:sp>
      <p:sp>
        <p:nvSpPr>
          <p:cNvPr id="3" name="Content Placeholder 2"/>
          <p:cNvSpPr>
            <a:spLocks noGrp="1"/>
          </p:cNvSpPr>
          <p:nvPr>
            <p:ph idx="1"/>
          </p:nvPr>
        </p:nvSpPr>
        <p:spPr>
          <a:xfrm>
            <a:off x="0" y="808037"/>
            <a:ext cx="8890000" cy="5694363"/>
          </a:xfrm>
        </p:spPr>
        <p:txBody>
          <a:bodyPr>
            <a:noAutofit/>
          </a:bodyPr>
          <a:lstStyle/>
          <a:p>
            <a:r>
              <a:rPr lang="en-US" sz="2800" dirty="0"/>
              <a:t>Glyphosate chelates cobalt, zinc and iron, making them </a:t>
            </a:r>
            <a:r>
              <a:rPr lang="en-US" sz="2800" dirty="0" smtClean="0"/>
              <a:t>unavailable</a:t>
            </a:r>
          </a:p>
          <a:p>
            <a:r>
              <a:rPr lang="en-US" sz="2800" dirty="0" smtClean="0"/>
              <a:t>Glyphosate interferes with the synthesis of </a:t>
            </a:r>
            <a:r>
              <a:rPr lang="en-US" sz="2800" dirty="0" err="1" smtClean="0"/>
              <a:t>pyrrole</a:t>
            </a:r>
            <a:r>
              <a:rPr lang="en-US" sz="2800" dirty="0" smtClean="0"/>
              <a:t>, the precursor to </a:t>
            </a:r>
            <a:r>
              <a:rPr lang="en-US" sz="2800" dirty="0" err="1" smtClean="0"/>
              <a:t>heme</a:t>
            </a:r>
            <a:r>
              <a:rPr lang="en-US" sz="2800" dirty="0" smtClean="0"/>
              <a:t> (in </a:t>
            </a:r>
            <a:r>
              <a:rPr lang="en-US" sz="2800" dirty="0" err="1" smtClean="0"/>
              <a:t>eNOS</a:t>
            </a:r>
            <a:r>
              <a:rPr lang="en-US" sz="2800" dirty="0" smtClean="0"/>
              <a:t>)</a:t>
            </a:r>
            <a:endParaRPr lang="en-US" sz="2800" dirty="0"/>
          </a:p>
          <a:p>
            <a:r>
              <a:rPr lang="en-US" sz="2800" dirty="0"/>
              <a:t>Glyphosate depletes glutathione by interfering with methionine synthesis by gut microbes</a:t>
            </a:r>
          </a:p>
          <a:p>
            <a:r>
              <a:rPr lang="en-US" sz="2800" dirty="0"/>
              <a:t>Glyphosate depletes melanin in the skin (product of </a:t>
            </a:r>
            <a:r>
              <a:rPr lang="en-US" sz="2800" dirty="0" err="1"/>
              <a:t>shikimate</a:t>
            </a:r>
            <a:r>
              <a:rPr lang="en-US" sz="2800" dirty="0"/>
              <a:t> pathway) </a:t>
            </a:r>
            <a:endParaRPr lang="en-US" sz="2800" dirty="0" smtClean="0"/>
          </a:p>
          <a:p>
            <a:pPr lvl="1"/>
            <a:r>
              <a:rPr lang="en-US" sz="2400" dirty="0"/>
              <a:t>I</a:t>
            </a:r>
            <a:r>
              <a:rPr lang="en-US" sz="2400" dirty="0" smtClean="0"/>
              <a:t>mpaired </a:t>
            </a:r>
            <a:r>
              <a:rPr lang="en-US" sz="2400" dirty="0"/>
              <a:t>conversion of UV light to visible light</a:t>
            </a:r>
          </a:p>
          <a:p>
            <a:r>
              <a:rPr lang="en-US" sz="2800" dirty="0" smtClean="0"/>
              <a:t>Glyphosate disrupts tryptophan synthesis, depleting NAD</a:t>
            </a:r>
          </a:p>
          <a:p>
            <a:r>
              <a:rPr lang="en-US" sz="2800" dirty="0" err="1" smtClean="0"/>
              <a:t>eNOS</a:t>
            </a:r>
            <a:r>
              <a:rPr lang="en-US" sz="2800" dirty="0" smtClean="0"/>
              <a:t> has two highly conserved glycine residues</a:t>
            </a:r>
          </a:p>
          <a:p>
            <a:pPr lvl="1"/>
            <a:r>
              <a:rPr lang="en-US" sz="2400" dirty="0"/>
              <a:t>E</a:t>
            </a:r>
            <a:r>
              <a:rPr lang="en-US" sz="2400" dirty="0" smtClean="0"/>
              <a:t>ssential for attaching to the membrane and forming a dimer</a:t>
            </a:r>
            <a:endParaRPr lang="en-US" sz="2400" dirty="0"/>
          </a:p>
        </p:txBody>
      </p:sp>
    </p:spTree>
    <p:extLst>
      <p:ext uri="{BB962C8B-B14F-4D97-AF65-F5344CB8AC3E}">
        <p14:creationId xmlns:p14="http://schemas.microsoft.com/office/powerpoint/2010/main" val="374752112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yperlipidemia_glyphos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35" y="1143000"/>
            <a:ext cx="6858000" cy="5715000"/>
          </a:xfrm>
          <a:prstGeom prst="rect">
            <a:avLst/>
          </a:prstGeom>
        </p:spPr>
      </p:pic>
      <p:sp>
        <p:nvSpPr>
          <p:cNvPr id="2" name="Title 1"/>
          <p:cNvSpPr>
            <a:spLocks noGrp="1"/>
          </p:cNvSpPr>
          <p:nvPr>
            <p:ph type="title"/>
          </p:nvPr>
        </p:nvSpPr>
        <p:spPr>
          <a:xfrm>
            <a:off x="457200" y="0"/>
            <a:ext cx="8229600" cy="1143000"/>
          </a:xfrm>
        </p:spPr>
        <p:txBody>
          <a:bodyPr>
            <a:noAutofit/>
          </a:bodyPr>
          <a:lstStyle/>
          <a:p>
            <a:r>
              <a:rPr lang="en-US" sz="3600" b="1" dirty="0" smtClean="0"/>
              <a:t>High Serum Lipids is Correlated with Glyphosate Usage on Corn and Soy Crops</a:t>
            </a:r>
            <a:endParaRPr lang="en-US" sz="3600" b="1" dirty="0"/>
          </a:p>
        </p:txBody>
      </p:sp>
      <p:sp>
        <p:nvSpPr>
          <p:cNvPr id="6" name="TextBox 5"/>
          <p:cNvSpPr txBox="1"/>
          <p:nvPr/>
        </p:nvSpPr>
        <p:spPr>
          <a:xfrm>
            <a:off x="3987458" y="6373335"/>
            <a:ext cx="5250017" cy="369332"/>
          </a:xfrm>
          <a:prstGeom prst="rect">
            <a:avLst/>
          </a:prstGeom>
          <a:noFill/>
        </p:spPr>
        <p:txBody>
          <a:bodyPr wrap="none" rtlCol="0">
            <a:spAutoFit/>
          </a:bodyPr>
          <a:lstStyle/>
          <a:p>
            <a:r>
              <a:rPr lang="en-US" dirty="0" smtClean="0"/>
              <a:t>Collaboration with Dr. Chen Li and Dr. Nancy Swanson</a:t>
            </a:r>
            <a:endParaRPr lang="en-US" dirty="0"/>
          </a:p>
        </p:txBody>
      </p:sp>
    </p:spTree>
    <p:extLst>
      <p:ext uri="{BB962C8B-B14F-4D97-AF65-F5344CB8AC3E}">
        <p14:creationId xmlns:p14="http://schemas.microsoft.com/office/powerpoint/2010/main" val="138264881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yperlipidemia_glyphos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35" y="1143000"/>
            <a:ext cx="6858000" cy="5715000"/>
          </a:xfrm>
          <a:prstGeom prst="rect">
            <a:avLst/>
          </a:prstGeom>
        </p:spPr>
      </p:pic>
      <p:sp>
        <p:nvSpPr>
          <p:cNvPr id="2" name="Title 1"/>
          <p:cNvSpPr>
            <a:spLocks noGrp="1"/>
          </p:cNvSpPr>
          <p:nvPr>
            <p:ph type="title"/>
          </p:nvPr>
        </p:nvSpPr>
        <p:spPr>
          <a:xfrm>
            <a:off x="457200" y="0"/>
            <a:ext cx="8229600" cy="1143000"/>
          </a:xfrm>
        </p:spPr>
        <p:txBody>
          <a:bodyPr>
            <a:noAutofit/>
          </a:bodyPr>
          <a:lstStyle/>
          <a:p>
            <a:r>
              <a:rPr lang="en-US" sz="3600" b="1" dirty="0" smtClean="0"/>
              <a:t>High Serum Lipids is Correlated with Glyphosate Usage on Corn and Soy Crops</a:t>
            </a:r>
            <a:endParaRPr lang="en-US" sz="3600" b="1" dirty="0"/>
          </a:p>
        </p:txBody>
      </p:sp>
      <p:sp>
        <p:nvSpPr>
          <p:cNvPr id="6" name="TextBox 5"/>
          <p:cNvSpPr txBox="1"/>
          <p:nvPr/>
        </p:nvSpPr>
        <p:spPr>
          <a:xfrm>
            <a:off x="3987458" y="6373335"/>
            <a:ext cx="5250017" cy="369332"/>
          </a:xfrm>
          <a:prstGeom prst="rect">
            <a:avLst/>
          </a:prstGeom>
          <a:noFill/>
        </p:spPr>
        <p:txBody>
          <a:bodyPr wrap="none" rtlCol="0">
            <a:spAutoFit/>
          </a:bodyPr>
          <a:lstStyle/>
          <a:p>
            <a:r>
              <a:rPr lang="en-US" dirty="0" smtClean="0"/>
              <a:t>Collaboration with Dr. Chen Li and Dr. Nancy Swanson</a:t>
            </a:r>
            <a:endParaRPr lang="en-US" dirty="0"/>
          </a:p>
        </p:txBody>
      </p:sp>
      <p:sp>
        <p:nvSpPr>
          <p:cNvPr id="5"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Glyphosate disrupts bile acid synthesis and forces liver to distribute cholesterol as LDL particles instead</a:t>
            </a:r>
            <a:endParaRPr lang="en-US" sz="2800" dirty="0">
              <a:solidFill>
                <a:srgbClr val="FF0000"/>
              </a:solidFill>
            </a:endParaRPr>
          </a:p>
        </p:txBody>
      </p:sp>
    </p:spTree>
    <p:extLst>
      <p:ext uri="{BB962C8B-B14F-4D97-AF65-F5344CB8AC3E}">
        <p14:creationId xmlns:p14="http://schemas.microsoft.com/office/powerpoint/2010/main" val="90096895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9486" y="2090171"/>
            <a:ext cx="5628276" cy="258532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 </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Diseases Linked </a:t>
            </a: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to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Sulfate Deficiency</a:t>
            </a:r>
            <a:endPar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745808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546" y="173040"/>
            <a:ext cx="7141115" cy="1143000"/>
          </a:xfrm>
        </p:spPr>
        <p:txBody>
          <a:bodyPr>
            <a:normAutofit fontScale="90000"/>
          </a:bodyPr>
          <a:lstStyle/>
          <a:p>
            <a:r>
              <a:rPr lang="en-US" b="1" dirty="0" smtClean="0"/>
              <a:t>Elevated </a:t>
            </a:r>
            <a:r>
              <a:rPr lang="en-US" b="1" dirty="0" err="1" smtClean="0"/>
              <a:t>Homocysteine</a:t>
            </a:r>
            <a:r>
              <a:rPr lang="en-US" b="1" dirty="0" smtClean="0"/>
              <a:t> and Heart Disease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63880" y="1616912"/>
            <a:ext cx="6145506" cy="4233026"/>
          </a:xfrm>
        </p:spPr>
        <p:txBody>
          <a:bodyPr/>
          <a:lstStyle/>
          <a:p>
            <a:r>
              <a:rPr lang="en-US" dirty="0"/>
              <a:t>587 patients with coronary artery disease followed over median </a:t>
            </a:r>
            <a:r>
              <a:rPr lang="en-US" dirty="0" smtClean="0"/>
              <a:t>period of </a:t>
            </a:r>
            <a:r>
              <a:rPr lang="en-US" dirty="0"/>
              <a:t>4.6 years</a:t>
            </a:r>
          </a:p>
          <a:p>
            <a:r>
              <a:rPr lang="en-US" dirty="0" err="1"/>
              <a:t>Homocysteine</a:t>
            </a:r>
            <a:r>
              <a:rPr lang="en-US" dirty="0"/>
              <a:t> &gt; 15 </a:t>
            </a:r>
            <a:r>
              <a:rPr lang="en-US" dirty="0" smtClean="0"/>
              <a:t> </a:t>
            </a:r>
            <a:r>
              <a:rPr lang="en-US" dirty="0" err="1" smtClean="0"/>
              <a:t>μmol</a:t>
            </a:r>
            <a:r>
              <a:rPr lang="en-US" dirty="0"/>
              <a:t>/</a:t>
            </a:r>
            <a:r>
              <a:rPr lang="en-US" dirty="0" smtClean="0"/>
              <a:t>Liter                   </a:t>
            </a:r>
            <a:r>
              <a:rPr lang="en-US" dirty="0" smtClean="0">
                <a:sym typeface="Wingdings"/>
              </a:rPr>
              <a:t> </a:t>
            </a:r>
            <a:r>
              <a:rPr lang="en-US" i="1" dirty="0" smtClean="0">
                <a:solidFill>
                  <a:srgbClr val="FF0000"/>
                </a:solidFill>
              </a:rPr>
              <a:t>6.5</a:t>
            </a:r>
            <a:r>
              <a:rPr lang="en-US" i="1" dirty="0">
                <a:solidFill>
                  <a:srgbClr val="FF0000"/>
                </a:solidFill>
              </a:rPr>
              <a:t>-fold increase</a:t>
            </a:r>
            <a:r>
              <a:rPr lang="en-US" dirty="0"/>
              <a:t> </a:t>
            </a:r>
            <a:r>
              <a:rPr lang="en-US" dirty="0" smtClean="0"/>
              <a:t>                       in </a:t>
            </a:r>
            <a:r>
              <a:rPr lang="en-US" dirty="0"/>
              <a:t>death </a:t>
            </a:r>
            <a:r>
              <a:rPr lang="en-US" dirty="0" smtClean="0"/>
              <a:t>rate compared </a:t>
            </a:r>
            <a:r>
              <a:rPr lang="en-US" dirty="0"/>
              <a:t>to </a:t>
            </a:r>
            <a:endParaRPr lang="en-US" dirty="0" smtClean="0"/>
          </a:p>
          <a:p>
            <a:pPr marL="0" indent="0">
              <a:buNone/>
            </a:pPr>
            <a:r>
              <a:rPr lang="en-US" dirty="0" smtClean="0"/>
              <a:t>   </a:t>
            </a:r>
            <a:r>
              <a:rPr lang="en-US" dirty="0" err="1"/>
              <a:t>h</a:t>
            </a:r>
            <a:r>
              <a:rPr lang="en-US" dirty="0" err="1" smtClean="0"/>
              <a:t>omocysteine</a:t>
            </a:r>
            <a:r>
              <a:rPr lang="en-US" dirty="0" smtClean="0"/>
              <a:t> </a:t>
            </a:r>
            <a:r>
              <a:rPr lang="en-US" dirty="0"/>
              <a:t>&lt; 10 </a:t>
            </a:r>
            <a:r>
              <a:rPr lang="en-US" dirty="0" err="1"/>
              <a:t>μmol</a:t>
            </a:r>
            <a:r>
              <a:rPr lang="en-US" dirty="0"/>
              <a:t>/</a:t>
            </a:r>
            <a:r>
              <a:rPr lang="en-US" dirty="0" smtClean="0"/>
              <a:t>Liter</a:t>
            </a:r>
            <a:endParaRPr lang="en-US" dirty="0"/>
          </a:p>
        </p:txBody>
      </p:sp>
      <p:sp>
        <p:nvSpPr>
          <p:cNvPr id="5" name="TextBox 4"/>
          <p:cNvSpPr txBox="1"/>
          <p:nvPr/>
        </p:nvSpPr>
        <p:spPr>
          <a:xfrm>
            <a:off x="1561298" y="6375809"/>
            <a:ext cx="7324917" cy="400110"/>
          </a:xfrm>
          <a:prstGeom prst="rect">
            <a:avLst/>
          </a:prstGeom>
          <a:noFill/>
        </p:spPr>
        <p:txBody>
          <a:bodyPr wrap="none" rtlCol="0">
            <a:spAutoFit/>
          </a:bodyPr>
          <a:lstStyle/>
          <a:p>
            <a:r>
              <a:rPr lang="en-US" sz="2000" dirty="0"/>
              <a:t>*P.O. Lim et al., Journal of Human Hypertension (2002) 16, 411–415.</a:t>
            </a:r>
          </a:p>
        </p:txBody>
      </p:sp>
      <p:pic>
        <p:nvPicPr>
          <p:cNvPr id="4" name="Picture 3" descr="homocyste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276" y="1412876"/>
            <a:ext cx="3048000" cy="4432300"/>
          </a:xfrm>
          <a:prstGeom prst="rect">
            <a:avLst/>
          </a:prstGeom>
        </p:spPr>
      </p:pic>
      <p:sp>
        <p:nvSpPr>
          <p:cNvPr id="6" name="TextBox 5"/>
          <p:cNvSpPr txBox="1"/>
          <p:nvPr/>
        </p:nvSpPr>
        <p:spPr>
          <a:xfrm>
            <a:off x="7465077" y="455809"/>
            <a:ext cx="1166906" cy="584776"/>
          </a:xfrm>
          <a:prstGeom prst="rect">
            <a:avLst/>
          </a:prstGeom>
          <a:noFill/>
        </p:spPr>
        <p:txBody>
          <a:bodyPr wrap="none" rtlCol="0">
            <a:spAutoFit/>
          </a:bodyPr>
          <a:lstStyle/>
          <a:p>
            <a:r>
              <a:rPr lang="en-US" sz="3200" dirty="0" smtClean="0">
                <a:solidFill>
                  <a:srgbClr val="FF0000"/>
                </a:solidFill>
              </a:rPr>
              <a:t>Sulfur</a:t>
            </a:r>
            <a:endParaRPr lang="en-US" sz="3200" dirty="0">
              <a:solidFill>
                <a:srgbClr val="FF0000"/>
              </a:solidFill>
            </a:endParaRPr>
          </a:p>
        </p:txBody>
      </p:sp>
      <p:cxnSp>
        <p:nvCxnSpPr>
          <p:cNvPr id="8" name="Straight Arrow Connector 7"/>
          <p:cNvCxnSpPr/>
          <p:nvPr/>
        </p:nvCxnSpPr>
        <p:spPr>
          <a:xfrm flipH="1">
            <a:off x="7027337" y="1040585"/>
            <a:ext cx="728132" cy="61888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69566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457200" y="1600200"/>
            <a:ext cx="8229600" cy="3748719"/>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square" rtlCol="0">
            <a:spAutoFit/>
          </a:bodyPr>
          <a:lstStyle/>
          <a:p>
            <a:endParaRPr lang="en-US" sz="3600" dirty="0" smtClean="0"/>
          </a:p>
          <a:p>
            <a:pPr marL="0" indent="0" algn="ctr">
              <a:buNone/>
            </a:pPr>
            <a:r>
              <a:rPr lang="en-US" sz="3600" dirty="0" smtClean="0"/>
              <a:t> </a:t>
            </a:r>
            <a:r>
              <a:rPr lang="en-US" sz="3600" b="1" dirty="0" smtClean="0"/>
              <a:t>Hypothesis</a:t>
            </a:r>
            <a:r>
              <a:rPr lang="en-US" sz="3600" dirty="0" smtClean="0"/>
              <a:t>: </a:t>
            </a:r>
          </a:p>
          <a:p>
            <a:pPr marL="0" indent="0" algn="ctr">
              <a:buNone/>
            </a:pPr>
            <a:r>
              <a:rPr lang="en-US" sz="3600" dirty="0" err="1"/>
              <a:t>H</a:t>
            </a:r>
            <a:r>
              <a:rPr lang="en-US" sz="3600" dirty="0" err="1" smtClean="0"/>
              <a:t>omocysteine</a:t>
            </a:r>
            <a:r>
              <a:rPr lang="en-US" sz="3600" dirty="0" smtClean="0"/>
              <a:t> becomes elevated when sulfate supplies are depleted because it can be a source of new sulfate </a:t>
            </a:r>
          </a:p>
          <a:p>
            <a:endParaRPr lang="en-US" sz="3600" dirty="0"/>
          </a:p>
        </p:txBody>
      </p:sp>
    </p:spTree>
    <p:extLst>
      <p:ext uri="{BB962C8B-B14F-4D97-AF65-F5344CB8AC3E}">
        <p14:creationId xmlns:p14="http://schemas.microsoft.com/office/powerpoint/2010/main" val="35427939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Big Ideas</a:t>
            </a:r>
            <a:endParaRPr lang="en-US" b="1" dirty="0"/>
          </a:p>
        </p:txBody>
      </p:sp>
      <p:sp>
        <p:nvSpPr>
          <p:cNvPr id="3" name="Content Placeholder 2"/>
          <p:cNvSpPr>
            <a:spLocks noGrp="1"/>
          </p:cNvSpPr>
          <p:nvPr>
            <p:ph idx="1"/>
          </p:nvPr>
        </p:nvSpPr>
        <p:spPr>
          <a:xfrm>
            <a:off x="457200" y="1392238"/>
            <a:ext cx="8686800" cy="4525963"/>
          </a:xfrm>
        </p:spPr>
        <p:txBody>
          <a:bodyPr>
            <a:normAutofit fontScale="92500" lnSpcReduction="10000"/>
          </a:bodyPr>
          <a:lstStyle/>
          <a:p>
            <a:r>
              <a:rPr lang="en-US" dirty="0" smtClean="0"/>
              <a:t>Cardiovascular disease is a </a:t>
            </a:r>
            <a:r>
              <a:rPr lang="en-US" i="1" dirty="0" smtClean="0">
                <a:solidFill>
                  <a:srgbClr val="FF0000"/>
                </a:solidFill>
              </a:rPr>
              <a:t>cholesterol sulfate </a:t>
            </a:r>
            <a:r>
              <a:rPr lang="en-US" dirty="0" smtClean="0"/>
              <a:t>deficiency problem</a:t>
            </a:r>
          </a:p>
          <a:p>
            <a:r>
              <a:rPr lang="en-US" i="1" dirty="0" err="1" smtClean="0">
                <a:solidFill>
                  <a:srgbClr val="FF0000"/>
                </a:solidFill>
              </a:rPr>
              <a:t>Heparan</a:t>
            </a:r>
            <a:r>
              <a:rPr lang="en-US" i="1" dirty="0">
                <a:solidFill>
                  <a:srgbClr val="FF0000"/>
                </a:solidFill>
              </a:rPr>
              <a:t> </a:t>
            </a:r>
            <a:r>
              <a:rPr lang="en-US" i="1" dirty="0" smtClean="0">
                <a:solidFill>
                  <a:srgbClr val="FF0000"/>
                </a:solidFill>
              </a:rPr>
              <a:t>sulfate </a:t>
            </a:r>
            <a:r>
              <a:rPr lang="en-US" dirty="0" smtClean="0"/>
              <a:t>deficiency is a key factor</a:t>
            </a:r>
            <a:r>
              <a:rPr lang="en-US" dirty="0"/>
              <a:t> </a:t>
            </a:r>
            <a:r>
              <a:rPr lang="en-US" dirty="0" smtClean="0"/>
              <a:t>in autism</a:t>
            </a:r>
          </a:p>
          <a:p>
            <a:r>
              <a:rPr lang="en-US" dirty="0" smtClean="0"/>
              <a:t>Most modern diseases that are on the rise are mechanisms to renew sulfate supply to the blood</a:t>
            </a:r>
          </a:p>
          <a:p>
            <a:r>
              <a:rPr lang="en-US" dirty="0" smtClean="0"/>
              <a:t>Glyphosate (the active ingredient in the pervasive herbicide Roundup) disrupts the body’s ability to properly synthesize and utilize sulfate</a:t>
            </a:r>
          </a:p>
          <a:p>
            <a:r>
              <a:rPr lang="en-US" i="1" dirty="0" err="1" smtClean="0">
                <a:solidFill>
                  <a:srgbClr val="FF0000"/>
                </a:solidFill>
              </a:rPr>
              <a:t>Taurine</a:t>
            </a:r>
            <a:r>
              <a:rPr lang="en-US" dirty="0" smtClean="0">
                <a:solidFill>
                  <a:srgbClr val="FF0000"/>
                </a:solidFill>
              </a:rPr>
              <a:t> </a:t>
            </a:r>
            <a:r>
              <a:rPr lang="en-US" dirty="0" smtClean="0"/>
              <a:t>is a storage form of sulfate</a:t>
            </a:r>
            <a:endParaRPr lang="en-US" dirty="0"/>
          </a:p>
        </p:txBody>
      </p:sp>
    </p:spTree>
    <p:extLst>
      <p:ext uri="{BB962C8B-B14F-4D97-AF65-F5344CB8AC3E}">
        <p14:creationId xmlns:p14="http://schemas.microsoft.com/office/powerpoint/2010/main" val="90349126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534"/>
            <a:ext cx="8928628" cy="1143000"/>
          </a:xfrm>
        </p:spPr>
        <p:txBody>
          <a:bodyPr>
            <a:normAutofit fontScale="90000"/>
          </a:bodyPr>
          <a:lstStyle/>
          <a:p>
            <a:r>
              <a:rPr lang="en-US" b="1" dirty="0" smtClean="0"/>
              <a:t>Pathway from </a:t>
            </a:r>
            <a:r>
              <a:rPr lang="en-US" b="1" dirty="0" err="1" smtClean="0"/>
              <a:t>Homocysteine</a:t>
            </a:r>
            <a:r>
              <a:rPr lang="en-US" b="1" dirty="0" smtClean="0"/>
              <a:t> to Sulfate</a:t>
            </a:r>
            <a:r>
              <a:rPr lang="en-US" b="1" dirty="0" smtClean="0">
                <a:solidFill>
                  <a:srgbClr val="FF0000"/>
                </a:solidFill>
              </a:rPr>
              <a:t>*</a:t>
            </a:r>
            <a:endParaRPr lang="en-US" b="1" dirty="0">
              <a:solidFill>
                <a:srgbClr val="FF0000"/>
              </a:solidFill>
            </a:endParaRPr>
          </a:p>
        </p:txBody>
      </p:sp>
      <p:pic>
        <p:nvPicPr>
          <p:cNvPr id="4" name="Content Placeholder 3" descr="homocysteine_thiolactate_to_sulfate.png"/>
          <p:cNvPicPr>
            <a:picLocks noGrp="1" noChangeAspect="1"/>
          </p:cNvPicPr>
          <p:nvPr>
            <p:ph idx="1"/>
          </p:nvPr>
        </p:nvPicPr>
        <p:blipFill>
          <a:blip r:embed="rId3"/>
          <a:srcRect l="-35312" r="-35312"/>
          <a:stretch>
            <a:fillRect/>
          </a:stretch>
        </p:blipFill>
        <p:spPr>
          <a:xfrm>
            <a:off x="-1459340" y="911476"/>
            <a:ext cx="10041467" cy="5522420"/>
          </a:xfrm>
        </p:spPr>
      </p:pic>
      <p:sp>
        <p:nvSpPr>
          <p:cNvPr id="5" name="TextBox 4"/>
          <p:cNvSpPr txBox="1"/>
          <p:nvPr/>
        </p:nvSpPr>
        <p:spPr>
          <a:xfrm>
            <a:off x="1365621" y="1660804"/>
            <a:ext cx="1557867" cy="646331"/>
          </a:xfrm>
          <a:prstGeom prst="rect">
            <a:avLst/>
          </a:prstGeom>
          <a:solidFill>
            <a:schemeClr val="bg1"/>
          </a:solidFill>
        </p:spPr>
        <p:txBody>
          <a:bodyPr wrap="square" rtlCol="0">
            <a:spAutoFit/>
          </a:bodyPr>
          <a:lstStyle/>
          <a:p>
            <a:r>
              <a:rPr lang="en-US" dirty="0" err="1" smtClean="0"/>
              <a:t>homocysteine</a:t>
            </a:r>
            <a:r>
              <a:rPr lang="en-US" dirty="0" smtClean="0"/>
              <a:t> </a:t>
            </a:r>
            <a:r>
              <a:rPr lang="en-US" dirty="0" err="1" smtClean="0"/>
              <a:t>thiolactone</a:t>
            </a:r>
            <a:endParaRPr lang="en-US" dirty="0"/>
          </a:p>
        </p:txBody>
      </p:sp>
      <p:sp>
        <p:nvSpPr>
          <p:cNvPr id="6" name="TextBox 5"/>
          <p:cNvSpPr txBox="1"/>
          <p:nvPr/>
        </p:nvSpPr>
        <p:spPr>
          <a:xfrm>
            <a:off x="3177488" y="1587300"/>
            <a:ext cx="1098077" cy="369332"/>
          </a:xfrm>
          <a:prstGeom prst="rect">
            <a:avLst/>
          </a:prstGeom>
          <a:solidFill>
            <a:schemeClr val="bg1"/>
          </a:solidFill>
        </p:spPr>
        <p:txBody>
          <a:bodyPr wrap="none" rtlCol="0">
            <a:spAutoFit/>
          </a:bodyPr>
          <a:lstStyle/>
          <a:p>
            <a:r>
              <a:rPr lang="en-US" dirty="0" smtClean="0"/>
              <a:t>Vitamin A</a:t>
            </a:r>
            <a:endParaRPr lang="en-US" dirty="0"/>
          </a:p>
        </p:txBody>
      </p:sp>
      <p:sp>
        <p:nvSpPr>
          <p:cNvPr id="7" name="TextBox 6"/>
          <p:cNvSpPr txBox="1"/>
          <p:nvPr/>
        </p:nvSpPr>
        <p:spPr>
          <a:xfrm>
            <a:off x="2768312" y="2630301"/>
            <a:ext cx="1584200" cy="369332"/>
          </a:xfrm>
          <a:prstGeom prst="rect">
            <a:avLst/>
          </a:prstGeom>
          <a:solidFill>
            <a:schemeClr val="bg1"/>
          </a:solidFill>
        </p:spPr>
        <p:txBody>
          <a:bodyPr wrap="none" rtlCol="0">
            <a:spAutoFit/>
          </a:bodyPr>
          <a:lstStyle/>
          <a:p>
            <a:r>
              <a:rPr lang="en-US" dirty="0" err="1" smtClean="0"/>
              <a:t>thioretinamide</a:t>
            </a:r>
            <a:endParaRPr lang="en-US" dirty="0"/>
          </a:p>
        </p:txBody>
      </p:sp>
      <p:sp>
        <p:nvSpPr>
          <p:cNvPr id="8" name="TextBox 7"/>
          <p:cNvSpPr txBox="1"/>
          <p:nvPr/>
        </p:nvSpPr>
        <p:spPr>
          <a:xfrm>
            <a:off x="3055350" y="3255231"/>
            <a:ext cx="1095172" cy="369332"/>
          </a:xfrm>
          <a:prstGeom prst="rect">
            <a:avLst/>
          </a:prstGeom>
          <a:solidFill>
            <a:schemeClr val="bg1"/>
          </a:solidFill>
        </p:spPr>
        <p:txBody>
          <a:bodyPr wrap="none" rtlCol="0">
            <a:spAutoFit/>
          </a:bodyPr>
          <a:lstStyle/>
          <a:p>
            <a:r>
              <a:rPr lang="en-US" dirty="0" smtClean="0"/>
              <a:t>Vitamin C</a:t>
            </a:r>
            <a:endParaRPr lang="en-US" dirty="0"/>
          </a:p>
        </p:txBody>
      </p:sp>
      <p:sp>
        <p:nvSpPr>
          <p:cNvPr id="9" name="TextBox 8"/>
          <p:cNvSpPr txBox="1"/>
          <p:nvPr/>
        </p:nvSpPr>
        <p:spPr>
          <a:xfrm>
            <a:off x="682728" y="4628465"/>
            <a:ext cx="1303866" cy="646331"/>
          </a:xfrm>
          <a:prstGeom prst="rect">
            <a:avLst/>
          </a:prstGeom>
          <a:solidFill>
            <a:schemeClr val="bg1"/>
          </a:solidFill>
        </p:spPr>
        <p:txBody>
          <a:bodyPr wrap="square" rtlCol="0">
            <a:spAutoFit/>
          </a:bodyPr>
          <a:lstStyle/>
          <a:p>
            <a:pPr algn="ctr"/>
            <a:r>
              <a:rPr lang="en-US" dirty="0" smtClean="0"/>
              <a:t>alpha </a:t>
            </a:r>
            <a:r>
              <a:rPr lang="en-US" dirty="0" err="1" smtClean="0"/>
              <a:t>keto</a:t>
            </a:r>
            <a:r>
              <a:rPr lang="en-US" dirty="0" smtClean="0"/>
              <a:t> butyrate</a:t>
            </a:r>
            <a:endParaRPr lang="en-US" dirty="0"/>
          </a:p>
        </p:txBody>
      </p:sp>
      <p:sp>
        <p:nvSpPr>
          <p:cNvPr id="10" name="TextBox 9"/>
          <p:cNvSpPr txBox="1"/>
          <p:nvPr/>
        </p:nvSpPr>
        <p:spPr>
          <a:xfrm>
            <a:off x="2648722" y="4845366"/>
            <a:ext cx="1459238" cy="646331"/>
          </a:xfrm>
          <a:prstGeom prst="rect">
            <a:avLst/>
          </a:prstGeom>
          <a:solidFill>
            <a:schemeClr val="bg1"/>
          </a:solidFill>
        </p:spPr>
        <p:txBody>
          <a:bodyPr wrap="square" rtlCol="0">
            <a:spAutoFit/>
          </a:bodyPr>
          <a:lstStyle/>
          <a:p>
            <a:r>
              <a:rPr lang="en-US" dirty="0" smtClean="0"/>
              <a:t>Sulfite </a:t>
            </a:r>
            <a:r>
              <a:rPr lang="en-US" dirty="0" err="1" smtClean="0"/>
              <a:t>oxidase</a:t>
            </a:r>
            <a:endParaRPr lang="en-US" dirty="0"/>
          </a:p>
        </p:txBody>
      </p:sp>
      <p:sp>
        <p:nvSpPr>
          <p:cNvPr id="11" name="TextBox 10"/>
          <p:cNvSpPr txBox="1"/>
          <p:nvPr/>
        </p:nvSpPr>
        <p:spPr>
          <a:xfrm>
            <a:off x="4352512" y="4718361"/>
            <a:ext cx="1333756" cy="369332"/>
          </a:xfrm>
          <a:prstGeom prst="rect">
            <a:avLst/>
          </a:prstGeom>
          <a:solidFill>
            <a:schemeClr val="bg1"/>
          </a:solidFill>
        </p:spPr>
        <p:txBody>
          <a:bodyPr wrap="none" rtlCol="0">
            <a:spAutoFit/>
          </a:bodyPr>
          <a:lstStyle/>
          <a:p>
            <a:r>
              <a:rPr lang="en-US" dirty="0" smtClean="0"/>
              <a:t>retinoic acid</a:t>
            </a:r>
            <a:endParaRPr lang="en-US" dirty="0"/>
          </a:p>
        </p:txBody>
      </p:sp>
      <p:sp>
        <p:nvSpPr>
          <p:cNvPr id="12" name="TextBox 11"/>
          <p:cNvSpPr txBox="1"/>
          <p:nvPr/>
        </p:nvSpPr>
        <p:spPr>
          <a:xfrm>
            <a:off x="2242094" y="6251428"/>
            <a:ext cx="813256" cy="369332"/>
          </a:xfrm>
          <a:prstGeom prst="rect">
            <a:avLst/>
          </a:prstGeom>
          <a:solidFill>
            <a:schemeClr val="bg1"/>
          </a:solidFill>
        </p:spPr>
        <p:txBody>
          <a:bodyPr wrap="none" rtlCol="0">
            <a:spAutoFit/>
          </a:bodyPr>
          <a:lstStyle/>
          <a:p>
            <a:r>
              <a:rPr lang="en-US" dirty="0" smtClean="0"/>
              <a:t>sulfate</a:t>
            </a:r>
            <a:endParaRPr lang="en-US" dirty="0"/>
          </a:p>
        </p:txBody>
      </p:sp>
      <p:sp>
        <p:nvSpPr>
          <p:cNvPr id="13" name="TextBox 12"/>
          <p:cNvSpPr txBox="1"/>
          <p:nvPr/>
        </p:nvSpPr>
        <p:spPr>
          <a:xfrm>
            <a:off x="2269238" y="4437934"/>
            <a:ext cx="761071" cy="369332"/>
          </a:xfrm>
          <a:prstGeom prst="rect">
            <a:avLst/>
          </a:prstGeom>
          <a:solidFill>
            <a:schemeClr val="bg1"/>
          </a:solidFill>
        </p:spPr>
        <p:txBody>
          <a:bodyPr wrap="none" rtlCol="0">
            <a:spAutoFit/>
          </a:bodyPr>
          <a:lstStyle/>
          <a:p>
            <a:r>
              <a:rPr lang="en-US" dirty="0" smtClean="0"/>
              <a:t>sulfite</a:t>
            </a:r>
            <a:endParaRPr lang="en-US" dirty="0"/>
          </a:p>
        </p:txBody>
      </p:sp>
      <p:sp>
        <p:nvSpPr>
          <p:cNvPr id="14" name="TextBox 13"/>
          <p:cNvSpPr txBox="1"/>
          <p:nvPr/>
        </p:nvSpPr>
        <p:spPr>
          <a:xfrm>
            <a:off x="4079005" y="6083283"/>
            <a:ext cx="5279378" cy="830997"/>
          </a:xfrm>
          <a:prstGeom prst="rect">
            <a:avLst/>
          </a:prstGeom>
          <a:noFill/>
        </p:spPr>
        <p:txBody>
          <a:bodyPr wrap="square" rtlCol="0">
            <a:spAutoFit/>
          </a:bodyPr>
          <a:lstStyle/>
          <a:p>
            <a:r>
              <a:rPr lang="en-US" sz="2400" dirty="0" smtClean="0">
                <a:solidFill>
                  <a:srgbClr val="FF0000"/>
                </a:solidFill>
              </a:rPr>
              <a:t>*</a:t>
            </a:r>
            <a:r>
              <a:rPr lang="en-US" sz="2400" dirty="0" err="1" smtClean="0"/>
              <a:t>McCully</a:t>
            </a:r>
            <a:r>
              <a:rPr lang="en-US" sz="2400" dirty="0" smtClean="0"/>
              <a:t>, Annals of Clinical and Laboratory Science 41:4, 300-313, 2011</a:t>
            </a:r>
            <a:endParaRPr lang="en-US" sz="2400" dirty="0"/>
          </a:p>
        </p:txBody>
      </p:sp>
      <p:sp>
        <p:nvSpPr>
          <p:cNvPr id="15" name="TextBox 14"/>
          <p:cNvSpPr txBox="1"/>
          <p:nvPr/>
        </p:nvSpPr>
        <p:spPr>
          <a:xfrm>
            <a:off x="6032769" y="946466"/>
            <a:ext cx="2895859" cy="3108544"/>
          </a:xfrm>
          <a:prstGeom prst="rect">
            <a:avLst/>
          </a:prstGeom>
          <a:solidFill>
            <a:srgbClr val="FFFEBD"/>
          </a:solidFill>
          <a:ln>
            <a:solidFill>
              <a:srgbClr val="000000"/>
            </a:solidFill>
          </a:ln>
          <a:effectLst>
            <a:outerShdw blurRad="50800" dist="38100" dir="2700000">
              <a:srgbClr val="000000">
                <a:alpha val="43000"/>
              </a:srgbClr>
            </a:outerShdw>
          </a:effectLst>
        </p:spPr>
        <p:txBody>
          <a:bodyPr wrap="square" rtlCol="0">
            <a:spAutoFit/>
          </a:bodyPr>
          <a:lstStyle/>
          <a:p>
            <a:r>
              <a:rPr lang="en-US" sz="2800" dirty="0" smtClean="0"/>
              <a:t>When </a:t>
            </a:r>
            <a:r>
              <a:rPr lang="en-US" sz="2800" dirty="0" err="1" smtClean="0"/>
              <a:t>folate</a:t>
            </a:r>
            <a:r>
              <a:rPr lang="en-US" sz="2800" dirty="0" smtClean="0"/>
              <a:t> and B12 are deficient, nearly all </a:t>
            </a:r>
            <a:r>
              <a:rPr lang="en-US" sz="2800" dirty="0" err="1" smtClean="0"/>
              <a:t>homocysteine</a:t>
            </a:r>
            <a:r>
              <a:rPr lang="en-US" sz="2800" dirty="0" smtClean="0"/>
              <a:t> is converted to </a:t>
            </a:r>
            <a:r>
              <a:rPr lang="en-US" sz="2800" dirty="0" err="1" smtClean="0"/>
              <a:t>homocysteine</a:t>
            </a:r>
            <a:r>
              <a:rPr lang="en-US" sz="2800" dirty="0" smtClean="0"/>
              <a:t> </a:t>
            </a:r>
            <a:r>
              <a:rPr lang="en-US" sz="2800" dirty="0" err="1" smtClean="0"/>
              <a:t>thiolactone</a:t>
            </a:r>
            <a:endParaRPr lang="en-US" sz="2800" dirty="0"/>
          </a:p>
        </p:txBody>
      </p:sp>
      <p:sp>
        <p:nvSpPr>
          <p:cNvPr id="16" name="Freeform 15"/>
          <p:cNvSpPr/>
          <p:nvPr/>
        </p:nvSpPr>
        <p:spPr>
          <a:xfrm>
            <a:off x="3049160" y="1475633"/>
            <a:ext cx="1445683" cy="658283"/>
          </a:xfrm>
          <a:custGeom>
            <a:avLst/>
            <a:gdLst>
              <a:gd name="connsiteX0" fmla="*/ 838200 w 1445683"/>
              <a:gd name="connsiteY0" fmla="*/ 29633 h 658283"/>
              <a:gd name="connsiteX1" fmla="*/ 127000 w 1445683"/>
              <a:gd name="connsiteY1" fmla="*/ 105833 h 658283"/>
              <a:gd name="connsiteX2" fmla="*/ 101600 w 1445683"/>
              <a:gd name="connsiteY2" fmla="*/ 448733 h 658283"/>
              <a:gd name="connsiteX3" fmla="*/ 736600 w 1445683"/>
              <a:gd name="connsiteY3" fmla="*/ 639233 h 658283"/>
              <a:gd name="connsiteX4" fmla="*/ 1308100 w 1445683"/>
              <a:gd name="connsiteY4" fmla="*/ 563033 h 658283"/>
              <a:gd name="connsiteX5" fmla="*/ 1346200 w 1445683"/>
              <a:gd name="connsiteY5" fmla="*/ 220133 h 658283"/>
              <a:gd name="connsiteX6" fmla="*/ 711200 w 1445683"/>
              <a:gd name="connsiteY6" fmla="*/ 29633 h 658283"/>
              <a:gd name="connsiteX7" fmla="*/ 711200 w 1445683"/>
              <a:gd name="connsiteY7" fmla="*/ 42333 h 65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683" h="658283">
                <a:moveTo>
                  <a:pt x="838200" y="29633"/>
                </a:moveTo>
                <a:cubicBezTo>
                  <a:pt x="543983" y="32808"/>
                  <a:pt x="249767" y="35983"/>
                  <a:pt x="127000" y="105833"/>
                </a:cubicBezTo>
                <a:cubicBezTo>
                  <a:pt x="4233" y="175683"/>
                  <a:pt x="0" y="359833"/>
                  <a:pt x="101600" y="448733"/>
                </a:cubicBezTo>
                <a:cubicBezTo>
                  <a:pt x="203200" y="537633"/>
                  <a:pt x="535517" y="620183"/>
                  <a:pt x="736600" y="639233"/>
                </a:cubicBezTo>
                <a:cubicBezTo>
                  <a:pt x="937683" y="658283"/>
                  <a:pt x="1206500" y="632883"/>
                  <a:pt x="1308100" y="563033"/>
                </a:cubicBezTo>
                <a:cubicBezTo>
                  <a:pt x="1409700" y="493183"/>
                  <a:pt x="1445683" y="309033"/>
                  <a:pt x="1346200" y="220133"/>
                </a:cubicBezTo>
                <a:cubicBezTo>
                  <a:pt x="1246717" y="131233"/>
                  <a:pt x="817033" y="59266"/>
                  <a:pt x="711200" y="29633"/>
                </a:cubicBezTo>
                <a:cubicBezTo>
                  <a:pt x="605367" y="0"/>
                  <a:pt x="711200" y="42333"/>
                  <a:pt x="711200" y="4233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948888" y="3101233"/>
            <a:ext cx="1445683" cy="658283"/>
          </a:xfrm>
          <a:custGeom>
            <a:avLst/>
            <a:gdLst>
              <a:gd name="connsiteX0" fmla="*/ 838200 w 1445683"/>
              <a:gd name="connsiteY0" fmla="*/ 29633 h 658283"/>
              <a:gd name="connsiteX1" fmla="*/ 127000 w 1445683"/>
              <a:gd name="connsiteY1" fmla="*/ 105833 h 658283"/>
              <a:gd name="connsiteX2" fmla="*/ 101600 w 1445683"/>
              <a:gd name="connsiteY2" fmla="*/ 448733 h 658283"/>
              <a:gd name="connsiteX3" fmla="*/ 736600 w 1445683"/>
              <a:gd name="connsiteY3" fmla="*/ 639233 h 658283"/>
              <a:gd name="connsiteX4" fmla="*/ 1308100 w 1445683"/>
              <a:gd name="connsiteY4" fmla="*/ 563033 h 658283"/>
              <a:gd name="connsiteX5" fmla="*/ 1346200 w 1445683"/>
              <a:gd name="connsiteY5" fmla="*/ 220133 h 658283"/>
              <a:gd name="connsiteX6" fmla="*/ 711200 w 1445683"/>
              <a:gd name="connsiteY6" fmla="*/ 29633 h 658283"/>
              <a:gd name="connsiteX7" fmla="*/ 711200 w 1445683"/>
              <a:gd name="connsiteY7" fmla="*/ 42333 h 65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683" h="658283">
                <a:moveTo>
                  <a:pt x="838200" y="29633"/>
                </a:moveTo>
                <a:cubicBezTo>
                  <a:pt x="543983" y="32808"/>
                  <a:pt x="249767" y="35983"/>
                  <a:pt x="127000" y="105833"/>
                </a:cubicBezTo>
                <a:cubicBezTo>
                  <a:pt x="4233" y="175683"/>
                  <a:pt x="0" y="359833"/>
                  <a:pt x="101600" y="448733"/>
                </a:cubicBezTo>
                <a:cubicBezTo>
                  <a:pt x="203200" y="537633"/>
                  <a:pt x="535517" y="620183"/>
                  <a:pt x="736600" y="639233"/>
                </a:cubicBezTo>
                <a:cubicBezTo>
                  <a:pt x="937683" y="658283"/>
                  <a:pt x="1206500" y="632883"/>
                  <a:pt x="1308100" y="563033"/>
                </a:cubicBezTo>
                <a:cubicBezTo>
                  <a:pt x="1409700" y="493183"/>
                  <a:pt x="1445683" y="309033"/>
                  <a:pt x="1346200" y="220133"/>
                </a:cubicBezTo>
                <a:cubicBezTo>
                  <a:pt x="1246717" y="131233"/>
                  <a:pt x="817033" y="59266"/>
                  <a:pt x="711200" y="29633"/>
                </a:cubicBezTo>
                <a:cubicBezTo>
                  <a:pt x="605367" y="0"/>
                  <a:pt x="711200" y="42333"/>
                  <a:pt x="711200" y="4233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1126463" y="1549617"/>
            <a:ext cx="1963117" cy="977645"/>
          </a:xfrm>
          <a:custGeom>
            <a:avLst/>
            <a:gdLst>
              <a:gd name="connsiteX0" fmla="*/ 975258 w 1963117"/>
              <a:gd name="connsiteY0" fmla="*/ 22677 h 977645"/>
              <a:gd name="connsiteX1" fmla="*/ 128522 w 1963117"/>
              <a:gd name="connsiteY1" fmla="*/ 173859 h 977645"/>
              <a:gd name="connsiteX2" fmla="*/ 204123 w 1963117"/>
              <a:gd name="connsiteY2" fmla="*/ 854179 h 977645"/>
              <a:gd name="connsiteX3" fmla="*/ 1247424 w 1963117"/>
              <a:gd name="connsiteY3" fmla="*/ 914652 h 977645"/>
              <a:gd name="connsiteX4" fmla="*/ 1882476 w 1963117"/>
              <a:gd name="connsiteY4" fmla="*/ 687879 h 977645"/>
              <a:gd name="connsiteX5" fmla="*/ 1731273 w 1963117"/>
              <a:gd name="connsiteY5" fmla="*/ 113387 h 977645"/>
              <a:gd name="connsiteX6" fmla="*/ 975258 w 1963117"/>
              <a:gd name="connsiteY6" fmla="*/ 22677 h 97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117" h="977645">
                <a:moveTo>
                  <a:pt x="975258" y="22677"/>
                </a:moveTo>
                <a:cubicBezTo>
                  <a:pt x="708133" y="32756"/>
                  <a:pt x="257044" y="35275"/>
                  <a:pt x="128522" y="173859"/>
                </a:cubicBezTo>
                <a:cubicBezTo>
                  <a:pt x="0" y="312443"/>
                  <a:pt x="17639" y="730714"/>
                  <a:pt x="204123" y="854179"/>
                </a:cubicBezTo>
                <a:cubicBezTo>
                  <a:pt x="390607" y="977645"/>
                  <a:pt x="967699" y="942369"/>
                  <a:pt x="1247424" y="914652"/>
                </a:cubicBezTo>
                <a:cubicBezTo>
                  <a:pt x="1527149" y="886935"/>
                  <a:pt x="1801835" y="821423"/>
                  <a:pt x="1882476" y="687879"/>
                </a:cubicBezTo>
                <a:cubicBezTo>
                  <a:pt x="1963117" y="554335"/>
                  <a:pt x="1887516" y="226774"/>
                  <a:pt x="1731273" y="113387"/>
                </a:cubicBezTo>
                <a:cubicBezTo>
                  <a:pt x="1575030" y="0"/>
                  <a:pt x="1242383" y="12598"/>
                  <a:pt x="975258" y="22677"/>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0" y="2836186"/>
            <a:ext cx="2422546" cy="923330"/>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p>
            <a:pPr algn="ctr"/>
            <a:r>
              <a:rPr lang="en-US" dirty="0" smtClean="0"/>
              <a:t>Superoxide: </a:t>
            </a:r>
          </a:p>
          <a:p>
            <a:pPr algn="ctr"/>
            <a:r>
              <a:rPr lang="en-US" dirty="0" smtClean="0"/>
              <a:t>Reactive oxygen species</a:t>
            </a:r>
          </a:p>
          <a:p>
            <a:pPr algn="ctr"/>
            <a:r>
              <a:rPr lang="en-US" dirty="0" smtClean="0"/>
              <a:t> (ROS)</a:t>
            </a:r>
            <a:endParaRPr lang="en-US" dirty="0"/>
          </a:p>
        </p:txBody>
      </p:sp>
      <p:sp>
        <p:nvSpPr>
          <p:cNvPr id="20" name="Freeform 19"/>
          <p:cNvSpPr/>
          <p:nvPr/>
        </p:nvSpPr>
        <p:spPr>
          <a:xfrm>
            <a:off x="2333566" y="2993406"/>
            <a:ext cx="579612" cy="458586"/>
          </a:xfrm>
          <a:custGeom>
            <a:avLst/>
            <a:gdLst>
              <a:gd name="connsiteX0" fmla="*/ 267125 w 579612"/>
              <a:gd name="connsiteY0" fmla="*/ 0 h 458586"/>
              <a:gd name="connsiteX1" fmla="*/ 10080 w 579612"/>
              <a:gd name="connsiteY1" fmla="*/ 166301 h 458586"/>
              <a:gd name="connsiteX2" fmla="*/ 206644 w 579612"/>
              <a:gd name="connsiteY2" fmla="*/ 423310 h 458586"/>
              <a:gd name="connsiteX3" fmla="*/ 539291 w 579612"/>
              <a:gd name="connsiteY3" fmla="*/ 377956 h 458586"/>
              <a:gd name="connsiteX4" fmla="*/ 448569 w 579612"/>
              <a:gd name="connsiteY4" fmla="*/ 105828 h 458586"/>
              <a:gd name="connsiteX5" fmla="*/ 206644 w 579612"/>
              <a:gd name="connsiteY5" fmla="*/ 15119 h 45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612" h="458586">
                <a:moveTo>
                  <a:pt x="267125" y="0"/>
                </a:moveTo>
                <a:cubicBezTo>
                  <a:pt x="143642" y="47874"/>
                  <a:pt x="20160" y="95749"/>
                  <a:pt x="10080" y="166301"/>
                </a:cubicBezTo>
                <a:cubicBezTo>
                  <a:pt x="0" y="236853"/>
                  <a:pt x="118442" y="388034"/>
                  <a:pt x="206644" y="423310"/>
                </a:cubicBezTo>
                <a:cubicBezTo>
                  <a:pt x="294846" y="458586"/>
                  <a:pt x="498970" y="430870"/>
                  <a:pt x="539291" y="377956"/>
                </a:cubicBezTo>
                <a:cubicBezTo>
                  <a:pt x="579612" y="325042"/>
                  <a:pt x="504010" y="166301"/>
                  <a:pt x="448569" y="105828"/>
                </a:cubicBezTo>
                <a:cubicBezTo>
                  <a:pt x="393128" y="45355"/>
                  <a:pt x="206644" y="15119"/>
                  <a:pt x="206644" y="15119"/>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1877437" y="6062404"/>
            <a:ext cx="1469189" cy="796226"/>
          </a:xfrm>
          <a:custGeom>
            <a:avLst/>
            <a:gdLst>
              <a:gd name="connsiteX0" fmla="*/ 889577 w 1469189"/>
              <a:gd name="connsiteY0" fmla="*/ 0 h 796226"/>
              <a:gd name="connsiteX1" fmla="*/ 57961 w 1469189"/>
              <a:gd name="connsiteY1" fmla="*/ 287246 h 796226"/>
              <a:gd name="connsiteX2" fmla="*/ 541811 w 1469189"/>
              <a:gd name="connsiteY2" fmla="*/ 740792 h 796226"/>
              <a:gd name="connsiteX3" fmla="*/ 1343186 w 1469189"/>
              <a:gd name="connsiteY3" fmla="*/ 619847 h 796226"/>
              <a:gd name="connsiteX4" fmla="*/ 1297826 w 1469189"/>
              <a:gd name="connsiteY4" fmla="*/ 257010 h 796226"/>
              <a:gd name="connsiteX5" fmla="*/ 844217 w 1469189"/>
              <a:gd name="connsiteY5" fmla="*/ 30236 h 79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189" h="796226">
                <a:moveTo>
                  <a:pt x="889577" y="0"/>
                </a:moveTo>
                <a:cubicBezTo>
                  <a:pt x="502749" y="81890"/>
                  <a:pt x="115922" y="163781"/>
                  <a:pt x="57961" y="287246"/>
                </a:cubicBezTo>
                <a:cubicBezTo>
                  <a:pt x="0" y="410711"/>
                  <a:pt x="327607" y="685359"/>
                  <a:pt x="541811" y="740792"/>
                </a:cubicBezTo>
                <a:cubicBezTo>
                  <a:pt x="756015" y="796226"/>
                  <a:pt x="1217184" y="700477"/>
                  <a:pt x="1343186" y="619847"/>
                </a:cubicBezTo>
                <a:cubicBezTo>
                  <a:pt x="1469189" y="539217"/>
                  <a:pt x="1380987" y="355278"/>
                  <a:pt x="1297826" y="257010"/>
                </a:cubicBezTo>
                <a:cubicBezTo>
                  <a:pt x="1214665" y="158742"/>
                  <a:pt x="844217" y="30236"/>
                  <a:pt x="844217" y="30236"/>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6925096" y="5087693"/>
            <a:ext cx="184666" cy="369332"/>
          </a:xfrm>
          <a:prstGeom prst="rect">
            <a:avLst/>
          </a:prstGeom>
          <a:noFill/>
        </p:spPr>
        <p:txBody>
          <a:bodyPr wrap="none" rtlCol="0">
            <a:spAutoFit/>
          </a:bodyPr>
          <a:lstStyle/>
          <a:p>
            <a:endParaRPr lang="en-US" dirty="0"/>
          </a:p>
        </p:txBody>
      </p:sp>
      <p:sp>
        <p:nvSpPr>
          <p:cNvPr id="25" name="TextBox 24"/>
          <p:cNvSpPr txBox="1"/>
          <p:nvPr/>
        </p:nvSpPr>
        <p:spPr>
          <a:xfrm>
            <a:off x="3644354" y="5617482"/>
            <a:ext cx="646331" cy="369332"/>
          </a:xfrm>
          <a:prstGeom prst="rect">
            <a:avLst/>
          </a:prstGeom>
          <a:solidFill>
            <a:srgbClr val="FFFFFF"/>
          </a:solidFill>
        </p:spPr>
        <p:txBody>
          <a:bodyPr wrap="none" rtlCol="0">
            <a:spAutoFit/>
          </a:bodyPr>
          <a:lstStyle/>
          <a:p>
            <a:r>
              <a:rPr lang="en-US" dirty="0" smtClean="0"/>
              <a:t>PAPS</a:t>
            </a:r>
            <a:endParaRPr lang="en-US" dirty="0"/>
          </a:p>
        </p:txBody>
      </p:sp>
      <p:sp>
        <p:nvSpPr>
          <p:cNvPr id="26" name="Freeform 25"/>
          <p:cNvSpPr/>
          <p:nvPr/>
        </p:nvSpPr>
        <p:spPr>
          <a:xfrm>
            <a:off x="3550750" y="5404761"/>
            <a:ext cx="834136" cy="672761"/>
          </a:xfrm>
          <a:custGeom>
            <a:avLst/>
            <a:gdLst>
              <a:gd name="connsiteX0" fmla="*/ 486369 w 834136"/>
              <a:gd name="connsiteY0" fmla="*/ 52914 h 672761"/>
              <a:gd name="connsiteX1" fmla="*/ 63001 w 834136"/>
              <a:gd name="connsiteY1" fmla="*/ 219215 h 672761"/>
              <a:gd name="connsiteX2" fmla="*/ 108362 w 834136"/>
              <a:gd name="connsiteY2" fmla="*/ 566934 h 672761"/>
              <a:gd name="connsiteX3" fmla="*/ 592212 w 834136"/>
              <a:gd name="connsiteY3" fmla="*/ 642525 h 672761"/>
              <a:gd name="connsiteX4" fmla="*/ 834136 w 834136"/>
              <a:gd name="connsiteY4" fmla="*/ 385515 h 672761"/>
              <a:gd name="connsiteX5" fmla="*/ 592212 w 834136"/>
              <a:gd name="connsiteY5" fmla="*/ 52914 h 672761"/>
              <a:gd name="connsiteX6" fmla="*/ 486369 w 834136"/>
              <a:gd name="connsiteY6" fmla="*/ 52914 h 67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136" h="672761">
                <a:moveTo>
                  <a:pt x="486369" y="52914"/>
                </a:moveTo>
                <a:cubicBezTo>
                  <a:pt x="398167" y="80631"/>
                  <a:pt x="126002" y="133545"/>
                  <a:pt x="63001" y="219215"/>
                </a:cubicBezTo>
                <a:cubicBezTo>
                  <a:pt x="0" y="304885"/>
                  <a:pt x="20160" y="496382"/>
                  <a:pt x="108362" y="566934"/>
                </a:cubicBezTo>
                <a:cubicBezTo>
                  <a:pt x="196564" y="637486"/>
                  <a:pt x="471250" y="672761"/>
                  <a:pt x="592212" y="642525"/>
                </a:cubicBezTo>
                <a:cubicBezTo>
                  <a:pt x="713174" y="612289"/>
                  <a:pt x="834136" y="483783"/>
                  <a:pt x="834136" y="385515"/>
                </a:cubicBezTo>
                <a:cubicBezTo>
                  <a:pt x="834136" y="287247"/>
                  <a:pt x="647653" y="105828"/>
                  <a:pt x="592212" y="52914"/>
                </a:cubicBezTo>
                <a:cubicBezTo>
                  <a:pt x="536771" y="0"/>
                  <a:pt x="574571" y="25197"/>
                  <a:pt x="486369" y="52914"/>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844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900" decel="100000" fill="hold"/>
                                        <p:tgtEl>
                                          <p:spTgt spid="2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900" decel="100000" fill="hold"/>
                                        <p:tgtEl>
                                          <p:spTgt spid="1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534"/>
            <a:ext cx="8928628" cy="1143000"/>
          </a:xfrm>
        </p:spPr>
        <p:txBody>
          <a:bodyPr>
            <a:normAutofit fontScale="90000"/>
          </a:bodyPr>
          <a:lstStyle/>
          <a:p>
            <a:r>
              <a:rPr lang="en-US" b="1" dirty="0" smtClean="0"/>
              <a:t>Pathway from </a:t>
            </a:r>
            <a:r>
              <a:rPr lang="en-US" b="1" dirty="0" err="1" smtClean="0"/>
              <a:t>Homocysteine</a:t>
            </a:r>
            <a:r>
              <a:rPr lang="en-US" b="1" dirty="0" smtClean="0"/>
              <a:t> to Sulfate</a:t>
            </a:r>
            <a:r>
              <a:rPr lang="en-US" b="1" dirty="0" smtClean="0">
                <a:solidFill>
                  <a:srgbClr val="FF0000"/>
                </a:solidFill>
              </a:rPr>
              <a:t>*</a:t>
            </a:r>
            <a:endParaRPr lang="en-US" b="1" dirty="0">
              <a:solidFill>
                <a:srgbClr val="FF0000"/>
              </a:solidFill>
            </a:endParaRPr>
          </a:p>
        </p:txBody>
      </p:sp>
      <p:pic>
        <p:nvPicPr>
          <p:cNvPr id="4" name="Content Placeholder 3" descr="homocysteine_thiolactate_to_sulfate.png"/>
          <p:cNvPicPr>
            <a:picLocks noGrp="1" noChangeAspect="1"/>
          </p:cNvPicPr>
          <p:nvPr>
            <p:ph idx="1"/>
          </p:nvPr>
        </p:nvPicPr>
        <p:blipFill>
          <a:blip r:embed="rId3"/>
          <a:srcRect l="-35312" r="-35312"/>
          <a:stretch>
            <a:fillRect/>
          </a:stretch>
        </p:blipFill>
        <p:spPr>
          <a:xfrm>
            <a:off x="-1459340" y="911476"/>
            <a:ext cx="10041467" cy="5522420"/>
          </a:xfrm>
        </p:spPr>
      </p:pic>
      <p:sp>
        <p:nvSpPr>
          <p:cNvPr id="3" name="TextBox 2"/>
          <p:cNvSpPr txBox="1"/>
          <p:nvPr/>
        </p:nvSpPr>
        <p:spPr>
          <a:xfrm>
            <a:off x="3163693" y="4011009"/>
            <a:ext cx="3734165" cy="461665"/>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defPPr>
              <a:defRPr lang="en-US"/>
            </a:defPPr>
            <a:lvl1pPr algn="ctr"/>
          </a:lstStyle>
          <a:p>
            <a:r>
              <a:rPr lang="en-US" sz="2400" dirty="0"/>
              <a:t>GAGs = </a:t>
            </a:r>
            <a:r>
              <a:rPr lang="en-US" sz="2400" dirty="0" err="1"/>
              <a:t>glycosaminoglycans</a:t>
            </a:r>
            <a:r>
              <a:rPr lang="en-US" sz="2400" dirty="0"/>
              <a:t>!</a:t>
            </a:r>
          </a:p>
        </p:txBody>
      </p:sp>
      <p:sp>
        <p:nvSpPr>
          <p:cNvPr id="24" name="Freeform 23"/>
          <p:cNvSpPr/>
          <p:nvPr/>
        </p:nvSpPr>
        <p:spPr>
          <a:xfrm>
            <a:off x="4369177" y="4548098"/>
            <a:ext cx="403832" cy="1044834"/>
          </a:xfrm>
          <a:custGeom>
            <a:avLst/>
            <a:gdLst>
              <a:gd name="connsiteX0" fmla="*/ 403832 w 403832"/>
              <a:gd name="connsiteY0" fmla="*/ 0 h 1044834"/>
              <a:gd name="connsiteX1" fmla="*/ 14616 w 403832"/>
              <a:gd name="connsiteY1" fmla="*/ 594121 h 1044834"/>
              <a:gd name="connsiteX2" fmla="*/ 76071 w 403832"/>
              <a:gd name="connsiteY2" fmla="*/ 1044834 h 1044834"/>
            </a:gdLst>
            <a:ahLst/>
            <a:cxnLst>
              <a:cxn ang="0">
                <a:pos x="connsiteX0" y="connsiteY0"/>
              </a:cxn>
              <a:cxn ang="0">
                <a:pos x="connsiteX1" y="connsiteY1"/>
              </a:cxn>
              <a:cxn ang="0">
                <a:pos x="connsiteX2" y="connsiteY2"/>
              </a:cxn>
            </a:cxnLst>
            <a:rect l="l" t="t" r="r" b="b"/>
            <a:pathLst>
              <a:path w="403832" h="1044834">
                <a:moveTo>
                  <a:pt x="403832" y="0"/>
                </a:moveTo>
                <a:cubicBezTo>
                  <a:pt x="236537" y="209991"/>
                  <a:pt x="69243" y="419982"/>
                  <a:pt x="14616" y="594121"/>
                </a:cubicBezTo>
                <a:cubicBezTo>
                  <a:pt x="-40011" y="768260"/>
                  <a:pt x="76071" y="1044834"/>
                  <a:pt x="76071" y="1044834"/>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079005" y="6083283"/>
            <a:ext cx="5279378" cy="830997"/>
          </a:xfrm>
          <a:prstGeom prst="rect">
            <a:avLst/>
          </a:prstGeom>
          <a:noFill/>
        </p:spPr>
        <p:txBody>
          <a:bodyPr wrap="square" rtlCol="0">
            <a:spAutoFit/>
          </a:bodyPr>
          <a:lstStyle/>
          <a:p>
            <a:r>
              <a:rPr lang="en-US" sz="2400" dirty="0" smtClean="0">
                <a:solidFill>
                  <a:srgbClr val="FF0000"/>
                </a:solidFill>
              </a:rPr>
              <a:t>*</a:t>
            </a:r>
            <a:r>
              <a:rPr lang="en-US" sz="2400" dirty="0" err="1" smtClean="0"/>
              <a:t>McCully</a:t>
            </a:r>
            <a:r>
              <a:rPr lang="en-US" sz="2400" dirty="0" smtClean="0"/>
              <a:t>, Annals of Clinical and Laboratory Science 41:4, 300-313, 2011</a:t>
            </a:r>
            <a:endParaRPr lang="en-US" sz="2400" dirty="0"/>
          </a:p>
        </p:txBody>
      </p:sp>
      <p:sp>
        <p:nvSpPr>
          <p:cNvPr id="5" name="Freeform 4"/>
          <p:cNvSpPr/>
          <p:nvPr/>
        </p:nvSpPr>
        <p:spPr>
          <a:xfrm>
            <a:off x="4781123" y="5286336"/>
            <a:ext cx="958028" cy="843086"/>
          </a:xfrm>
          <a:custGeom>
            <a:avLst/>
            <a:gdLst>
              <a:gd name="connsiteX0" fmla="*/ 298877 w 958028"/>
              <a:gd name="connsiteY0" fmla="*/ 13797 h 843086"/>
              <a:gd name="connsiteX1" fmla="*/ 11010 w 958028"/>
              <a:gd name="connsiteY1" fmla="*/ 216997 h 843086"/>
              <a:gd name="connsiteX2" fmla="*/ 146477 w 958028"/>
              <a:gd name="connsiteY2" fmla="*/ 809664 h 843086"/>
              <a:gd name="connsiteX3" fmla="*/ 925410 w 958028"/>
              <a:gd name="connsiteY3" fmla="*/ 708064 h 843086"/>
              <a:gd name="connsiteX4" fmla="*/ 756077 w 958028"/>
              <a:gd name="connsiteY4" fmla="*/ 200064 h 843086"/>
              <a:gd name="connsiteX5" fmla="*/ 248077 w 958028"/>
              <a:gd name="connsiteY5" fmla="*/ 13797 h 843086"/>
              <a:gd name="connsiteX6" fmla="*/ 349677 w 958028"/>
              <a:gd name="connsiteY6" fmla="*/ 13797 h 8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028" h="843086">
                <a:moveTo>
                  <a:pt x="298877" y="13797"/>
                </a:moveTo>
                <a:cubicBezTo>
                  <a:pt x="167643" y="49074"/>
                  <a:pt x="36410" y="84352"/>
                  <a:pt x="11010" y="216997"/>
                </a:cubicBezTo>
                <a:cubicBezTo>
                  <a:pt x="-14390" y="349642"/>
                  <a:pt x="-5923" y="727820"/>
                  <a:pt x="146477" y="809664"/>
                </a:cubicBezTo>
                <a:cubicBezTo>
                  <a:pt x="298877" y="891509"/>
                  <a:pt x="823810" y="809664"/>
                  <a:pt x="925410" y="708064"/>
                </a:cubicBezTo>
                <a:cubicBezTo>
                  <a:pt x="1027010" y="606464"/>
                  <a:pt x="868966" y="315775"/>
                  <a:pt x="756077" y="200064"/>
                </a:cubicBezTo>
                <a:cubicBezTo>
                  <a:pt x="643188" y="84353"/>
                  <a:pt x="315810" y="44841"/>
                  <a:pt x="248077" y="13797"/>
                </a:cubicBezTo>
                <a:cubicBezTo>
                  <a:pt x="180344" y="-17247"/>
                  <a:pt x="349677" y="13797"/>
                  <a:pt x="349677" y="13797"/>
                </a:cubicBezTo>
              </a:path>
            </a:pathLst>
          </a:cu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388463" y="5288610"/>
            <a:ext cx="1695596" cy="461665"/>
          </a:xfrm>
          <a:prstGeom prst="rect">
            <a:avLst/>
          </a:prstGeom>
          <a:solidFill>
            <a:srgbClr val="FFFFD8"/>
          </a:solidFill>
          <a:ln>
            <a:solidFill>
              <a:schemeClr val="tx1"/>
            </a:solidFill>
          </a:ln>
          <a:effectLst>
            <a:outerShdw blurRad="50800" dist="38100" dir="2700000">
              <a:srgbClr val="000000">
                <a:alpha val="43000"/>
              </a:srgbClr>
            </a:outerShdw>
          </a:effectLst>
        </p:spPr>
        <p:txBody>
          <a:bodyPr wrap="none" rtlCol="0">
            <a:spAutoFit/>
          </a:bodyPr>
          <a:lstStyle>
            <a:defPPr>
              <a:defRPr lang="en-US"/>
            </a:defPPr>
            <a:lvl1pPr algn="ctr"/>
          </a:lstStyle>
          <a:p>
            <a:r>
              <a:rPr lang="en-US" sz="2400" dirty="0" smtClean="0"/>
              <a:t>GAG-sulfate</a:t>
            </a:r>
            <a:endParaRPr lang="en-US" sz="2400" dirty="0"/>
          </a:p>
        </p:txBody>
      </p:sp>
    </p:spTree>
    <p:extLst>
      <p:ext uri="{BB962C8B-B14F-4D97-AF65-F5344CB8AC3E}">
        <p14:creationId xmlns:p14="http://schemas.microsoft.com/office/powerpoint/2010/main" val="630887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5" grpId="0" animBg="1"/>
      <p:bldP spid="8" grpId="0" animBg="1"/>
      <p:bldP spid="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ut_paper.png"/>
          <p:cNvPicPr>
            <a:picLocks noGrp="1" noChangeAspect="1"/>
          </p:cNvPicPr>
          <p:nvPr>
            <p:ph idx="1"/>
          </p:nvPr>
        </p:nvPicPr>
        <p:blipFill>
          <a:blip r:embed="rId2">
            <a:extLst>
              <a:ext uri="{28A0092B-C50C-407E-A947-70E740481C1C}">
                <a14:useLocalDpi xmlns:a14="http://schemas.microsoft.com/office/drawing/2010/main" val="0"/>
              </a:ext>
            </a:extLst>
          </a:blip>
          <a:srcRect t="-77698" b="-77698"/>
          <a:stretch>
            <a:fillRect/>
          </a:stretch>
        </p:blipFill>
        <p:spPr>
          <a:xfrm>
            <a:off x="16932" y="-1473200"/>
            <a:ext cx="9042401" cy="4972972"/>
          </a:xfrm>
        </p:spPr>
      </p:pic>
      <p:sp>
        <p:nvSpPr>
          <p:cNvPr id="5" name="TextBox 4"/>
          <p:cNvSpPr txBox="1"/>
          <p:nvPr/>
        </p:nvSpPr>
        <p:spPr>
          <a:xfrm>
            <a:off x="0" y="6197600"/>
            <a:ext cx="9330267" cy="523220"/>
          </a:xfrm>
          <a:prstGeom prst="rect">
            <a:avLst/>
          </a:prstGeom>
          <a:noFill/>
        </p:spPr>
        <p:txBody>
          <a:bodyPr wrap="square" rtlCol="0">
            <a:spAutoFit/>
          </a:bodyPr>
          <a:lstStyle/>
          <a:p>
            <a:r>
              <a:rPr lang="en-US" sz="2800" dirty="0" smtClean="0">
                <a:solidFill>
                  <a:srgbClr val="FF0000"/>
                </a:solidFill>
              </a:rPr>
              <a:t>*</a:t>
            </a:r>
            <a:r>
              <a:rPr lang="en-US" sz="2400" dirty="0" smtClean="0"/>
              <a:t>Seneff et al., </a:t>
            </a:r>
            <a:r>
              <a:rPr lang="en-US" sz="2400" i="1" dirty="0" smtClean="0"/>
              <a:t>Journal </a:t>
            </a:r>
            <a:r>
              <a:rPr lang="en-US" sz="2400" i="1" dirty="0"/>
              <a:t>of Biological Physics and Chemistry </a:t>
            </a:r>
            <a:r>
              <a:rPr lang="en-US" sz="2400" b="1" dirty="0" smtClean="0"/>
              <a:t>17;</a:t>
            </a:r>
            <a:r>
              <a:rPr lang="en-US" sz="2400" dirty="0" smtClean="0"/>
              <a:t>2017:53</a:t>
            </a:r>
            <a:r>
              <a:rPr lang="en-US" sz="2400" dirty="0"/>
              <a:t>-</a:t>
            </a:r>
            <a:r>
              <a:rPr lang="en-US" sz="2400" dirty="0" smtClean="0"/>
              <a:t>76 </a:t>
            </a:r>
            <a:endParaRPr lang="en-US" sz="2400" dirty="0"/>
          </a:p>
        </p:txBody>
      </p:sp>
      <p:sp>
        <p:nvSpPr>
          <p:cNvPr id="6" name="TextBox 5"/>
          <p:cNvSpPr txBox="1"/>
          <p:nvPr/>
        </p:nvSpPr>
        <p:spPr>
          <a:xfrm>
            <a:off x="8004148" y="1102378"/>
            <a:ext cx="363501" cy="523220"/>
          </a:xfrm>
          <a:prstGeom prst="rect">
            <a:avLst/>
          </a:prstGeom>
          <a:noFill/>
        </p:spPr>
        <p:txBody>
          <a:bodyPr wrap="none" rtlCol="0">
            <a:spAutoFit/>
          </a:bodyPr>
          <a:lstStyle/>
          <a:p>
            <a:r>
              <a:rPr lang="en-US" sz="2800" dirty="0" smtClean="0">
                <a:solidFill>
                  <a:srgbClr val="FF0000"/>
                </a:solidFill>
              </a:rPr>
              <a:t>*</a:t>
            </a:r>
            <a:endParaRPr lang="en-US" sz="2800" dirty="0">
              <a:solidFill>
                <a:srgbClr val="FF0000"/>
              </a:solidFill>
            </a:endParaRPr>
          </a:p>
        </p:txBody>
      </p:sp>
      <p:sp>
        <p:nvSpPr>
          <p:cNvPr id="7" name="Content Placeholder 2"/>
          <p:cNvSpPr txBox="1">
            <a:spLocks/>
          </p:cNvSpPr>
          <p:nvPr/>
        </p:nvSpPr>
        <p:spPr>
          <a:xfrm>
            <a:off x="316280" y="2165727"/>
            <a:ext cx="8302787" cy="3539430"/>
          </a:xfrm>
          <a:prstGeom prst="rect">
            <a:avLst/>
          </a:prstGeom>
          <a:noFill/>
          <a:ln>
            <a:noFill/>
          </a:ln>
          <a:effectLst/>
        </p:spPr>
        <p:txBody>
          <a:bodyPr vert="horz" wrap="square" lIns="91440" tIns="45720" rIns="91440" bIns="45720" rtlCol="0">
            <a:spAutoFit/>
          </a:bodyPr>
          <a:lstStyle>
            <a:defPPr>
              <a:defRPr lang="en-US"/>
            </a:defPPr>
            <a:lvl1pPr marL="342900" indent="-342900">
              <a:spcBef>
                <a:spcPct val="20000"/>
              </a:spcBef>
              <a:buFont typeface="Arial"/>
              <a:buChar char="•"/>
              <a:defRPr sz="3600"/>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buNone/>
            </a:pPr>
            <a:r>
              <a:rPr lang="en-US" sz="3200" dirty="0"/>
              <a:t>Paper explains how the </a:t>
            </a:r>
            <a:r>
              <a:rPr lang="en-US" sz="3200" dirty="0" smtClean="0"/>
              <a:t>                                                  complex </a:t>
            </a:r>
            <a:r>
              <a:rPr lang="en-US" sz="3200" dirty="0"/>
              <a:t>signaling </a:t>
            </a:r>
            <a:r>
              <a:rPr lang="en-US" sz="3200" dirty="0" smtClean="0"/>
              <a:t>cascade                                         that </a:t>
            </a:r>
            <a:r>
              <a:rPr lang="en-US" sz="3200" dirty="0"/>
              <a:t>takes place in the </a:t>
            </a:r>
            <a:r>
              <a:rPr lang="en-US" sz="3200" dirty="0" smtClean="0"/>
              <a:t>                                                     gouty </a:t>
            </a:r>
            <a:r>
              <a:rPr lang="en-US" sz="3200" dirty="0"/>
              <a:t>toe joint is a carefully </a:t>
            </a:r>
            <a:r>
              <a:rPr lang="en-US" sz="3200" dirty="0" smtClean="0"/>
              <a:t>                                             orchestrated </a:t>
            </a:r>
            <a:r>
              <a:rPr lang="en-US" sz="3200" dirty="0"/>
              <a:t>plan to </a:t>
            </a:r>
            <a:r>
              <a:rPr lang="en-US" sz="3200" dirty="0" smtClean="0"/>
              <a:t>                                                       synthesize </a:t>
            </a:r>
            <a:r>
              <a:rPr lang="en-US" sz="3200" dirty="0"/>
              <a:t>cholesterol </a:t>
            </a:r>
            <a:r>
              <a:rPr lang="en-US" sz="3200" dirty="0" smtClean="0"/>
              <a:t>                                                   sulfate </a:t>
            </a:r>
            <a:r>
              <a:rPr lang="en-US" sz="3200" dirty="0"/>
              <a:t>and supply it to invading immune cells.</a:t>
            </a:r>
          </a:p>
        </p:txBody>
      </p:sp>
      <p:pic>
        <p:nvPicPr>
          <p:cNvPr id="2" name="Picture 1" descr="g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185" y="2111238"/>
            <a:ext cx="4258169" cy="2777067"/>
          </a:xfrm>
          <a:prstGeom prst="rect">
            <a:avLst/>
          </a:prstGeom>
        </p:spPr>
      </p:pic>
    </p:spTree>
    <p:extLst>
      <p:ext uri="{BB962C8B-B14F-4D97-AF65-F5344CB8AC3E}">
        <p14:creationId xmlns:p14="http://schemas.microsoft.com/office/powerpoint/2010/main" val="282826831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ut_glyphosate.jpg"/>
          <p:cNvPicPr>
            <a:picLocks noGrp="1" noChangeAspect="1"/>
          </p:cNvPicPr>
          <p:nvPr>
            <p:ph idx="1"/>
          </p:nvPr>
        </p:nvPicPr>
        <p:blipFill>
          <a:blip r:embed="rId2">
            <a:extLst>
              <a:ext uri="{28A0092B-C50C-407E-A947-70E740481C1C}">
                <a14:useLocalDpi xmlns:a14="http://schemas.microsoft.com/office/drawing/2010/main" val="0"/>
              </a:ext>
            </a:extLst>
          </a:blip>
          <a:srcRect l="-16531" r="-16531"/>
          <a:stretch>
            <a:fillRect/>
          </a:stretch>
        </p:blipFill>
        <p:spPr>
          <a:xfrm>
            <a:off x="-406531" y="829734"/>
            <a:ext cx="10092398" cy="5550430"/>
          </a:xfrm>
        </p:spPr>
      </p:pic>
      <p:sp>
        <p:nvSpPr>
          <p:cNvPr id="5" name="TextBox 4"/>
          <p:cNvSpPr txBox="1"/>
          <p:nvPr/>
        </p:nvSpPr>
        <p:spPr>
          <a:xfrm>
            <a:off x="0" y="6197600"/>
            <a:ext cx="9330267" cy="523220"/>
          </a:xfrm>
          <a:prstGeom prst="rect">
            <a:avLst/>
          </a:prstGeom>
          <a:noFill/>
        </p:spPr>
        <p:txBody>
          <a:bodyPr wrap="square" rtlCol="0">
            <a:spAutoFit/>
          </a:bodyPr>
          <a:lstStyle/>
          <a:p>
            <a:r>
              <a:rPr lang="en-US" sz="2800" dirty="0" smtClean="0">
                <a:solidFill>
                  <a:srgbClr val="FF0000"/>
                </a:solidFill>
              </a:rPr>
              <a:t>*</a:t>
            </a:r>
            <a:r>
              <a:rPr lang="en-US" sz="2400" dirty="0" smtClean="0"/>
              <a:t>Seneff et al., </a:t>
            </a:r>
            <a:r>
              <a:rPr lang="en-US" sz="2400" i="1" dirty="0" smtClean="0"/>
              <a:t>Journal </a:t>
            </a:r>
            <a:r>
              <a:rPr lang="en-US" sz="2400" i="1" dirty="0"/>
              <a:t>of Biological Physics and Chemistry </a:t>
            </a:r>
            <a:r>
              <a:rPr lang="en-US" sz="2400" b="1" dirty="0" smtClean="0"/>
              <a:t>17;</a:t>
            </a:r>
            <a:r>
              <a:rPr lang="en-US" sz="2400" dirty="0" smtClean="0"/>
              <a:t>2017:53</a:t>
            </a:r>
            <a:r>
              <a:rPr lang="en-US" sz="2400" dirty="0"/>
              <a:t>-</a:t>
            </a:r>
            <a:r>
              <a:rPr lang="en-US" sz="2400" dirty="0" smtClean="0"/>
              <a:t>76 </a:t>
            </a:r>
            <a:endParaRPr lang="en-US" sz="2400" dirty="0"/>
          </a:p>
        </p:txBody>
      </p:sp>
    </p:spTree>
    <p:extLst>
      <p:ext uri="{BB962C8B-B14F-4D97-AF65-F5344CB8AC3E}">
        <p14:creationId xmlns:p14="http://schemas.microsoft.com/office/powerpoint/2010/main" val="231984970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Heparan</a:t>
            </a:r>
            <a:r>
              <a:rPr lang="en-US" b="1" dirty="0" smtClean="0"/>
              <a:t> Sulfate Deficiency in Autism</a:t>
            </a:r>
            <a:endParaRPr lang="en-US" b="1" dirty="0"/>
          </a:p>
        </p:txBody>
      </p:sp>
      <p:sp>
        <p:nvSpPr>
          <p:cNvPr id="3" name="Content Placeholder 2"/>
          <p:cNvSpPr>
            <a:spLocks noGrp="1"/>
          </p:cNvSpPr>
          <p:nvPr>
            <p:ph idx="1"/>
          </p:nvPr>
        </p:nvSpPr>
        <p:spPr>
          <a:xfrm>
            <a:off x="457200" y="1417638"/>
            <a:ext cx="8229600" cy="4204229"/>
          </a:xfrm>
        </p:spPr>
        <p:txBody>
          <a:bodyPr>
            <a:normAutofit fontScale="92500" lnSpcReduction="20000"/>
          </a:bodyPr>
          <a:lstStyle/>
          <a:p>
            <a:pPr marL="0" indent="0">
              <a:buNone/>
            </a:pPr>
            <a:r>
              <a:rPr lang="en-US" b="1" dirty="0" smtClean="0"/>
              <a:t>Humans:</a:t>
            </a:r>
          </a:p>
          <a:p>
            <a:pPr marL="0" indent="0">
              <a:buNone/>
            </a:pPr>
            <a:r>
              <a:rPr lang="en-US" dirty="0" smtClean="0"/>
              <a:t>“</a:t>
            </a:r>
            <a:r>
              <a:rPr lang="en-US" dirty="0" err="1" smtClean="0"/>
              <a:t>Heparan</a:t>
            </a:r>
            <a:r>
              <a:rPr lang="en-US" dirty="0" smtClean="0"/>
              <a:t> </a:t>
            </a:r>
            <a:r>
              <a:rPr lang="en-US" dirty="0"/>
              <a:t>sulfate deficiency in autistic postmortem brain tissue from the </a:t>
            </a:r>
            <a:r>
              <a:rPr lang="en-US" dirty="0" err="1"/>
              <a:t>subventricular</a:t>
            </a:r>
            <a:r>
              <a:rPr lang="en-US" dirty="0"/>
              <a:t> zone of the lateral </a:t>
            </a:r>
            <a:r>
              <a:rPr lang="en-US" dirty="0" smtClean="0"/>
              <a:t>ventricles”</a:t>
            </a:r>
            <a:r>
              <a:rPr lang="en-US" dirty="0" smtClean="0">
                <a:solidFill>
                  <a:srgbClr val="FF0000"/>
                </a:solidFill>
              </a:rPr>
              <a:t>*</a:t>
            </a:r>
          </a:p>
          <a:p>
            <a:pPr marL="0" indent="0">
              <a:buNone/>
            </a:pPr>
            <a:endParaRPr lang="en-US" b="1" dirty="0"/>
          </a:p>
          <a:p>
            <a:pPr marL="0" indent="0">
              <a:buNone/>
            </a:pPr>
            <a:r>
              <a:rPr lang="en-US" b="1" dirty="0" smtClean="0"/>
              <a:t>Mice:</a:t>
            </a:r>
          </a:p>
          <a:p>
            <a:pPr marL="0" indent="0">
              <a:buNone/>
            </a:pPr>
            <a:r>
              <a:rPr lang="en-US" b="1" dirty="0" smtClean="0"/>
              <a:t>“</a:t>
            </a:r>
            <a:r>
              <a:rPr lang="en-US" dirty="0" smtClean="0"/>
              <a:t>Hippocampus</a:t>
            </a:r>
            <a:r>
              <a:rPr lang="en-US" dirty="0"/>
              <a:t>/amygdala alterations, loss of </a:t>
            </a:r>
            <a:r>
              <a:rPr lang="en-US" dirty="0" err="1"/>
              <a:t>heparan</a:t>
            </a:r>
            <a:r>
              <a:rPr lang="en-US" dirty="0"/>
              <a:t> sulfates, </a:t>
            </a:r>
            <a:r>
              <a:rPr lang="en-US" dirty="0" err="1"/>
              <a:t>fractones</a:t>
            </a:r>
            <a:r>
              <a:rPr lang="en-US" dirty="0"/>
              <a:t> and ventricle wall reduction in adult BTBR T+ </a:t>
            </a:r>
            <a:r>
              <a:rPr lang="en-US" dirty="0" err="1"/>
              <a:t>tf</a:t>
            </a:r>
            <a:r>
              <a:rPr lang="en-US" dirty="0"/>
              <a:t>/J mice, animal model for </a:t>
            </a:r>
            <a:r>
              <a:rPr lang="en-US" dirty="0" smtClean="0"/>
              <a:t>autism”</a:t>
            </a:r>
            <a:r>
              <a:rPr lang="en-US" dirty="0" smtClean="0">
                <a:solidFill>
                  <a:srgbClr val="FF0000"/>
                </a:solidFill>
              </a:rPr>
              <a:t>**</a:t>
            </a:r>
            <a:endParaRPr lang="en-US" b="1" dirty="0"/>
          </a:p>
          <a:p>
            <a:endParaRPr lang="en-US" dirty="0"/>
          </a:p>
        </p:txBody>
      </p:sp>
      <p:sp>
        <p:nvSpPr>
          <p:cNvPr id="4" name="TextBox 3"/>
          <p:cNvSpPr txBox="1"/>
          <p:nvPr/>
        </p:nvSpPr>
        <p:spPr>
          <a:xfrm>
            <a:off x="1568644" y="5621867"/>
            <a:ext cx="7359256" cy="1200328"/>
          </a:xfrm>
          <a:prstGeom prst="rect">
            <a:avLst/>
          </a:prstGeom>
          <a:noFill/>
        </p:spPr>
        <p:txBody>
          <a:bodyPr wrap="none" rtlCol="0">
            <a:spAutoFit/>
          </a:bodyPr>
          <a:lstStyle/>
          <a:p>
            <a:pPr algn="r"/>
            <a:r>
              <a:rPr lang="nb-NO" sz="2400" dirty="0">
                <a:solidFill>
                  <a:srgbClr val="FF0000"/>
                </a:solidFill>
              </a:rPr>
              <a:t>*</a:t>
            </a:r>
            <a:r>
              <a:rPr lang="nb-NO" sz="2400" dirty="0"/>
              <a:t>BL Pearson et al. </a:t>
            </a:r>
            <a:r>
              <a:rPr lang="nb-NO" sz="2400" dirty="0" err="1"/>
              <a:t>Behav</a:t>
            </a:r>
            <a:r>
              <a:rPr lang="nb-NO" sz="2400" dirty="0"/>
              <a:t> Brain Res. </a:t>
            </a:r>
            <a:r>
              <a:rPr lang="nb-NO" sz="2400" dirty="0" smtClean="0"/>
              <a:t>2013; </a:t>
            </a:r>
            <a:r>
              <a:rPr lang="nb-NO" sz="2400" dirty="0"/>
              <a:t>243: 138–145</a:t>
            </a:r>
            <a:endParaRPr lang="fr-FR" sz="2400" dirty="0" smtClean="0"/>
          </a:p>
          <a:p>
            <a:pPr algn="r"/>
            <a:r>
              <a:rPr lang="fr-FR" sz="2400" dirty="0" smtClean="0">
                <a:solidFill>
                  <a:srgbClr val="FF0000"/>
                </a:solidFill>
              </a:rPr>
              <a:t>**</a:t>
            </a:r>
            <a:r>
              <a:rPr lang="fr-FR" sz="2400" dirty="0" smtClean="0"/>
              <a:t>F </a:t>
            </a:r>
            <a:r>
              <a:rPr lang="fr-FR" sz="2400" dirty="0"/>
              <a:t>Mercier et al. </a:t>
            </a:r>
            <a:r>
              <a:rPr lang="fr-FR" sz="2400" dirty="0" err="1"/>
              <a:t>Neurosci</a:t>
            </a:r>
            <a:r>
              <a:rPr lang="fr-FR" sz="2400" dirty="0"/>
              <a:t> </a:t>
            </a:r>
            <a:r>
              <a:rPr lang="fr-FR" sz="2400" dirty="0" err="1"/>
              <a:t>Lett</a:t>
            </a:r>
            <a:r>
              <a:rPr lang="fr-FR" sz="2400" dirty="0"/>
              <a:t> 2012;506(2):208-13. </a:t>
            </a:r>
            <a:endParaRPr lang="en-US" sz="2400" dirty="0"/>
          </a:p>
          <a:p>
            <a:pPr algn="r"/>
            <a:endParaRPr lang="en-US" sz="2400" dirty="0"/>
          </a:p>
        </p:txBody>
      </p:sp>
    </p:spTree>
    <p:extLst>
      <p:ext uri="{BB962C8B-B14F-4D97-AF65-F5344CB8AC3E}">
        <p14:creationId xmlns:p14="http://schemas.microsoft.com/office/powerpoint/2010/main" val="82858547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ncephalopathy_paper.png"/>
          <p:cNvPicPr>
            <a:picLocks noGrp="1" noChangeAspect="1"/>
          </p:cNvPicPr>
          <p:nvPr>
            <p:ph idx="1"/>
          </p:nvPr>
        </p:nvPicPr>
        <p:blipFill>
          <a:blip r:embed="rId2">
            <a:extLst>
              <a:ext uri="{28A0092B-C50C-407E-A947-70E740481C1C}">
                <a14:useLocalDpi xmlns:a14="http://schemas.microsoft.com/office/drawing/2010/main" val="0"/>
              </a:ext>
            </a:extLst>
          </a:blip>
          <a:srcRect t="-22862" b="-22862"/>
          <a:stretch>
            <a:fillRect/>
          </a:stretch>
        </p:blipFill>
        <p:spPr>
          <a:xfrm>
            <a:off x="-1" y="-916777"/>
            <a:ext cx="9087391" cy="4997715"/>
          </a:xfrm>
        </p:spPr>
      </p:pic>
      <p:sp>
        <p:nvSpPr>
          <p:cNvPr id="5" name="Content Placeholder 3"/>
          <p:cNvSpPr txBox="1">
            <a:spLocks/>
          </p:cNvSpPr>
          <p:nvPr/>
        </p:nvSpPr>
        <p:spPr>
          <a:xfrm>
            <a:off x="457200" y="3762425"/>
            <a:ext cx="8229600" cy="2554545"/>
          </a:xfrm>
          <a:prstGeom prst="rect">
            <a:avLst/>
          </a:prstGeom>
          <a:solidFill>
            <a:srgbClr val="FFFFD8"/>
          </a:solidFill>
          <a:ln>
            <a:solidFill>
              <a:schemeClr val="tx1"/>
            </a:solidFill>
          </a:ln>
          <a:effectLst>
            <a:outerShdw blurRad="50800" dist="38100" dir="2700000">
              <a:srgbClr val="000000">
                <a:alpha val="43000"/>
              </a:srgbClr>
            </a:outerShdw>
          </a:effectLst>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Chronic low-grade encephalopathy                     (brain inflammation) characterizes autism. Signaling cascade in the brain leads to </a:t>
            </a:r>
            <a:r>
              <a:rPr lang="en-US" dirty="0" err="1" smtClean="0"/>
              <a:t>taurine</a:t>
            </a:r>
            <a:r>
              <a:rPr lang="en-US" dirty="0" smtClean="0"/>
              <a:t> release and hypothesized synthesis of sulfate from </a:t>
            </a:r>
            <a:r>
              <a:rPr lang="en-US" dirty="0" err="1" smtClean="0"/>
              <a:t>taurine</a:t>
            </a:r>
            <a:r>
              <a:rPr lang="en-US" dirty="0" smtClean="0"/>
              <a:t> by microbes</a:t>
            </a:r>
          </a:p>
        </p:txBody>
      </p:sp>
    </p:spTree>
    <p:extLst>
      <p:ext uri="{BB962C8B-B14F-4D97-AF65-F5344CB8AC3E}">
        <p14:creationId xmlns:p14="http://schemas.microsoft.com/office/powerpoint/2010/main" val="151565483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posures_increase_sulfate.png"/>
          <p:cNvPicPr>
            <a:picLocks noGrp="1" noChangeAspect="1"/>
          </p:cNvPicPr>
          <p:nvPr>
            <p:ph idx="1"/>
          </p:nvPr>
        </p:nvPicPr>
        <p:blipFill>
          <a:blip r:embed="rId3">
            <a:extLst>
              <a:ext uri="{28A0092B-C50C-407E-A947-70E740481C1C}">
                <a14:useLocalDpi xmlns:a14="http://schemas.microsoft.com/office/drawing/2010/main" val="0"/>
              </a:ext>
            </a:extLst>
          </a:blip>
          <a:srcRect l="-4924" r="-4924"/>
          <a:stretch>
            <a:fillRect/>
          </a:stretch>
        </p:blipFill>
        <p:spPr>
          <a:xfrm>
            <a:off x="-197928" y="1187812"/>
            <a:ext cx="9327853" cy="5129960"/>
          </a:xfrm>
        </p:spPr>
      </p:pic>
      <p:sp>
        <p:nvSpPr>
          <p:cNvPr id="2" name="Title 1"/>
          <p:cNvSpPr>
            <a:spLocks noGrp="1"/>
          </p:cNvSpPr>
          <p:nvPr>
            <p:ph type="title"/>
          </p:nvPr>
        </p:nvSpPr>
        <p:spPr>
          <a:xfrm>
            <a:off x="457200" y="2618"/>
            <a:ext cx="8229600" cy="1143000"/>
          </a:xfrm>
          <a:solidFill>
            <a:schemeClr val="bg1"/>
          </a:solidFill>
        </p:spPr>
        <p:txBody>
          <a:bodyPr>
            <a:normAutofit fontScale="90000"/>
          </a:bodyPr>
          <a:lstStyle/>
          <a:p>
            <a:r>
              <a:rPr lang="en-US" b="1" dirty="0" smtClean="0"/>
              <a:t>Various Factors that Increase Sulfate</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2713480" y="1145618"/>
            <a:ext cx="6269827" cy="1323439"/>
          </a:xfrm>
          <a:prstGeom prst="rect">
            <a:avLst/>
          </a:prstGeom>
          <a:solidFill>
            <a:srgbClr val="FFF9A2"/>
          </a:solidFill>
          <a:ln>
            <a:solidFill>
              <a:srgbClr val="000000"/>
            </a:solidFill>
          </a:ln>
        </p:spPr>
        <p:txBody>
          <a:bodyPr wrap="square" rtlCol="0">
            <a:spAutoFit/>
          </a:bodyPr>
          <a:lstStyle/>
          <a:p>
            <a:r>
              <a:rPr lang="en-US" sz="2000" dirty="0"/>
              <a:t>An increase of the 35S-sulfate deposit is effected regularly </a:t>
            </a:r>
            <a:r>
              <a:rPr lang="en-US" sz="2000" dirty="0" smtClean="0"/>
              <a:t>by infections</a:t>
            </a:r>
            <a:r>
              <a:rPr lang="en-US" sz="2000" dirty="0"/>
              <a:t>, by injections of toxins and proteins, by </a:t>
            </a:r>
            <a:r>
              <a:rPr lang="en-US" sz="2000" dirty="0" smtClean="0"/>
              <a:t>hypoxemia, dietetic </a:t>
            </a:r>
            <a:r>
              <a:rPr lang="en-US" sz="2000" dirty="0"/>
              <a:t>influence, muscular over-exertion, weather influence </a:t>
            </a:r>
            <a:r>
              <a:rPr lang="en-US" sz="2000" dirty="0" smtClean="0"/>
              <a:t>and increase </a:t>
            </a:r>
            <a:r>
              <a:rPr lang="en-US" sz="2000" dirty="0"/>
              <a:t>of the blood pressure.</a:t>
            </a:r>
          </a:p>
        </p:txBody>
      </p:sp>
      <p:sp>
        <p:nvSpPr>
          <p:cNvPr id="6" name="TextBox 5"/>
          <p:cNvSpPr txBox="1"/>
          <p:nvPr/>
        </p:nvSpPr>
        <p:spPr>
          <a:xfrm>
            <a:off x="3001953" y="6146392"/>
            <a:ext cx="5844794" cy="369332"/>
          </a:xfrm>
          <a:prstGeom prst="rect">
            <a:avLst/>
          </a:prstGeom>
          <a:noFill/>
        </p:spPr>
        <p:txBody>
          <a:bodyPr wrap="none" rtlCol="0">
            <a:spAutoFit/>
          </a:bodyPr>
          <a:lstStyle/>
          <a:p>
            <a:r>
              <a:rPr lang="en-US" dirty="0" smtClean="0"/>
              <a:t>SMPS = Sulfated </a:t>
            </a:r>
            <a:r>
              <a:rPr lang="en-US" dirty="0" err="1" smtClean="0"/>
              <a:t>mucopolysaccharides</a:t>
            </a:r>
            <a:r>
              <a:rPr lang="en-US" dirty="0" smtClean="0"/>
              <a:t> = </a:t>
            </a:r>
            <a:r>
              <a:rPr lang="en-US" dirty="0" err="1" smtClean="0"/>
              <a:t>glycosaminoglycans</a:t>
            </a:r>
            <a:endParaRPr lang="en-US" dirty="0"/>
          </a:p>
        </p:txBody>
      </p:sp>
      <p:sp>
        <p:nvSpPr>
          <p:cNvPr id="7" name="TextBox 6"/>
          <p:cNvSpPr txBox="1"/>
          <p:nvPr/>
        </p:nvSpPr>
        <p:spPr>
          <a:xfrm>
            <a:off x="6943723" y="4651728"/>
            <a:ext cx="1286907" cy="923330"/>
          </a:xfrm>
          <a:prstGeom prst="rect">
            <a:avLst/>
          </a:prstGeom>
          <a:solidFill>
            <a:srgbClr val="FFFEAA"/>
          </a:solidFill>
          <a:ln>
            <a:solidFill>
              <a:srgbClr val="000000"/>
            </a:solidFill>
          </a:ln>
        </p:spPr>
        <p:txBody>
          <a:bodyPr wrap="square" rtlCol="0">
            <a:spAutoFit/>
          </a:bodyPr>
          <a:lstStyle/>
          <a:p>
            <a:r>
              <a:rPr lang="en-US" dirty="0" smtClean="0">
                <a:solidFill>
                  <a:srgbClr val="FF0000"/>
                </a:solidFill>
              </a:rPr>
              <a:t>*</a:t>
            </a:r>
            <a:r>
              <a:rPr lang="en-US" dirty="0" smtClean="0"/>
              <a:t>Report by</a:t>
            </a:r>
            <a:r>
              <a:rPr lang="de-DE" dirty="0" smtClean="0"/>
              <a:t> Bernhard </a:t>
            </a:r>
            <a:r>
              <a:rPr lang="de-DE" dirty="0" err="1" smtClean="0"/>
              <a:t>Muschlien</a:t>
            </a:r>
            <a:r>
              <a:rPr lang="de-DE" b="1" dirty="0" smtClean="0"/>
              <a:t> </a:t>
            </a:r>
            <a:endParaRPr lang="de-DE" dirty="0" smtClean="0"/>
          </a:p>
        </p:txBody>
      </p:sp>
      <p:sp>
        <p:nvSpPr>
          <p:cNvPr id="8" name="TextBox 7"/>
          <p:cNvSpPr txBox="1"/>
          <p:nvPr/>
        </p:nvSpPr>
        <p:spPr>
          <a:xfrm>
            <a:off x="457200" y="6515719"/>
            <a:ext cx="7973006" cy="646331"/>
          </a:xfrm>
          <a:prstGeom prst="rect">
            <a:avLst/>
          </a:prstGeom>
          <a:noFill/>
        </p:spPr>
        <p:txBody>
          <a:bodyPr wrap="none" rtlCol="0">
            <a:spAutoFit/>
          </a:bodyPr>
          <a:lstStyle/>
          <a:p>
            <a:r>
              <a:rPr lang="en-US" b="1" dirty="0" smtClean="0">
                <a:solidFill>
                  <a:srgbClr val="FF0000"/>
                </a:solidFill>
              </a:rPr>
              <a:t>*</a:t>
            </a:r>
            <a:r>
              <a:rPr lang="en-US" b="1" dirty="0" smtClean="0"/>
              <a:t> First </a:t>
            </a:r>
            <a:r>
              <a:rPr lang="en-US" b="1" dirty="0"/>
              <a:t>published in the German language in the SANUM-Post magazine (17/ </a:t>
            </a:r>
            <a:r>
              <a:rPr lang="en-US" b="1" dirty="0" smtClean="0"/>
              <a:t>1991) </a:t>
            </a:r>
            <a:endParaRPr lang="en-US" dirty="0"/>
          </a:p>
          <a:p>
            <a:endParaRPr lang="en-US" dirty="0"/>
          </a:p>
        </p:txBody>
      </p:sp>
      <p:sp>
        <p:nvSpPr>
          <p:cNvPr id="3" name="TextBox 2"/>
          <p:cNvSpPr txBox="1"/>
          <p:nvPr/>
        </p:nvSpPr>
        <p:spPr>
          <a:xfrm>
            <a:off x="4337767" y="2485032"/>
            <a:ext cx="4519988" cy="369332"/>
          </a:xfrm>
          <a:prstGeom prst="rect">
            <a:avLst/>
          </a:prstGeom>
          <a:noFill/>
        </p:spPr>
        <p:txBody>
          <a:bodyPr wrap="none" rtlCol="0">
            <a:spAutoFit/>
          </a:bodyPr>
          <a:lstStyle/>
          <a:p>
            <a:r>
              <a:rPr lang="en-US" b="1" dirty="0" smtClean="0"/>
              <a:t>SMPS= Sulfated </a:t>
            </a:r>
            <a:r>
              <a:rPr lang="en-US" b="1" dirty="0" err="1" smtClean="0"/>
              <a:t>mucopolysaccharides</a:t>
            </a:r>
            <a:r>
              <a:rPr lang="en-US" b="1" dirty="0" smtClean="0"/>
              <a:t> (GAGs)</a:t>
            </a:r>
            <a:endParaRPr lang="en-US" b="1" dirty="0"/>
          </a:p>
        </p:txBody>
      </p:sp>
    </p:spTree>
    <p:extLst>
      <p:ext uri="{BB962C8B-B14F-4D97-AF65-F5344CB8AC3E}">
        <p14:creationId xmlns:p14="http://schemas.microsoft.com/office/powerpoint/2010/main" val="348194879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Chlamydia </a:t>
            </a:r>
            <a:r>
              <a:rPr lang="en-US" b="1" dirty="0" err="1" smtClean="0"/>
              <a:t>pneumoniae</a:t>
            </a:r>
            <a:endParaRPr lang="en-US" b="1" dirty="0"/>
          </a:p>
        </p:txBody>
      </p:sp>
      <p:pic>
        <p:nvPicPr>
          <p:cNvPr id="4" name="Content Placeholder 3" descr="chlamydia.jpg"/>
          <p:cNvPicPr>
            <a:picLocks noGrp="1" noChangeAspect="1"/>
          </p:cNvPicPr>
          <p:nvPr>
            <p:ph idx="1"/>
          </p:nvPr>
        </p:nvPicPr>
        <p:blipFill>
          <a:blip r:embed="rId2">
            <a:extLst>
              <a:ext uri="{28A0092B-C50C-407E-A947-70E740481C1C}">
                <a14:useLocalDpi xmlns:a14="http://schemas.microsoft.com/office/drawing/2010/main" val="0"/>
              </a:ext>
            </a:extLst>
          </a:blip>
          <a:srcRect t="13303" b="13303"/>
          <a:stretch>
            <a:fillRect/>
          </a:stretch>
        </p:blipFill>
        <p:spPr>
          <a:xfrm>
            <a:off x="4424451" y="2438399"/>
            <a:ext cx="4888882" cy="2688697"/>
          </a:xfrm>
        </p:spPr>
      </p:pic>
      <p:sp>
        <p:nvSpPr>
          <p:cNvPr id="5"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Cause pneumonia when                                                 they infect the lungs</a:t>
            </a:r>
          </a:p>
          <a:p>
            <a:r>
              <a:rPr lang="en-US" dirty="0" smtClean="0"/>
              <a:t>Show up frequently in                                 cardiovascular plaque</a:t>
            </a:r>
          </a:p>
          <a:p>
            <a:r>
              <a:rPr lang="en-US" dirty="0" smtClean="0"/>
              <a:t>Show up frequently in                                      Alzheimer’s plaque</a:t>
            </a:r>
          </a:p>
          <a:p>
            <a:endParaRPr lang="en-US" dirty="0" smtClean="0"/>
          </a:p>
          <a:p>
            <a:pPr marL="0" indent="0" algn="ctr">
              <a:buNone/>
            </a:pPr>
            <a:r>
              <a:rPr lang="en-US" i="1" dirty="0" smtClean="0">
                <a:solidFill>
                  <a:srgbClr val="FF0000"/>
                </a:solidFill>
              </a:rPr>
              <a:t>What are they doing there???</a:t>
            </a:r>
          </a:p>
          <a:p>
            <a:pPr marL="0" indent="0">
              <a:buNone/>
            </a:pPr>
            <a:endParaRPr lang="en-US" dirty="0"/>
          </a:p>
        </p:txBody>
      </p:sp>
    </p:spTree>
    <p:extLst>
      <p:ext uri="{BB962C8B-B14F-4D97-AF65-F5344CB8AC3E}">
        <p14:creationId xmlns:p14="http://schemas.microsoft.com/office/powerpoint/2010/main" val="372394849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Chlamydia Produce </a:t>
            </a:r>
            <a:r>
              <a:rPr lang="en-US" b="1" dirty="0" err="1" smtClean="0"/>
              <a:t>Heparan</a:t>
            </a:r>
            <a:r>
              <a:rPr lang="en-US" b="1" dirty="0" smtClean="0"/>
              <a:t> Sulfate!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64736"/>
            <a:ext cx="8686800" cy="4953000"/>
          </a:xfrm>
        </p:spPr>
        <p:txBody>
          <a:bodyPr>
            <a:normAutofit/>
          </a:bodyPr>
          <a:lstStyle/>
          <a:p>
            <a:r>
              <a:rPr lang="en-US" dirty="0" smtClean="0"/>
              <a:t>Chlamydia are viable only                                          inside host cells</a:t>
            </a:r>
          </a:p>
          <a:p>
            <a:r>
              <a:rPr lang="en-US" dirty="0" smtClean="0"/>
              <a:t>They set up housekeeping                                           in vacuoles within the cell                                   (e.g., a macrophage in the plaque)</a:t>
            </a:r>
          </a:p>
          <a:p>
            <a:r>
              <a:rPr lang="en-US" dirty="0" smtClean="0"/>
              <a:t>They produce a glucosamine-containing </a:t>
            </a:r>
            <a:r>
              <a:rPr lang="en-US" dirty="0" err="1" smtClean="0"/>
              <a:t>sulphated</a:t>
            </a:r>
            <a:r>
              <a:rPr lang="en-US" dirty="0" smtClean="0"/>
              <a:t> polysaccharide that is nearly indistinguishable from </a:t>
            </a:r>
            <a:r>
              <a:rPr lang="en-US" dirty="0" err="1" smtClean="0"/>
              <a:t>heparan</a:t>
            </a:r>
            <a:r>
              <a:rPr lang="en-US" dirty="0" smtClean="0"/>
              <a:t> sulfate</a:t>
            </a:r>
          </a:p>
          <a:p>
            <a:r>
              <a:rPr lang="en-US" dirty="0" smtClean="0"/>
              <a:t>They have a unique set of enzymes for this</a:t>
            </a:r>
          </a:p>
          <a:p>
            <a:endParaRPr lang="en-US" dirty="0"/>
          </a:p>
        </p:txBody>
      </p:sp>
      <p:sp>
        <p:nvSpPr>
          <p:cNvPr id="4" name="TextBox 3"/>
          <p:cNvSpPr txBox="1"/>
          <p:nvPr/>
        </p:nvSpPr>
        <p:spPr>
          <a:xfrm>
            <a:off x="1133638" y="6350634"/>
            <a:ext cx="7376138" cy="400110"/>
          </a:xfrm>
          <a:prstGeom prst="rect">
            <a:avLst/>
          </a:prstGeom>
          <a:noFill/>
        </p:spPr>
        <p:txBody>
          <a:bodyPr wrap="none" rtlCol="0">
            <a:spAutoFit/>
          </a:bodyPr>
          <a:lstStyle/>
          <a:p>
            <a:r>
              <a:rPr lang="en-US" sz="2000" dirty="0" smtClean="0">
                <a:solidFill>
                  <a:srgbClr val="FF0000"/>
                </a:solidFill>
              </a:rPr>
              <a:t>*</a:t>
            </a:r>
            <a:r>
              <a:rPr lang="en-US" sz="2000" dirty="0" smtClean="0"/>
              <a:t> S.J. Rasmussen-Lathrop et al, Cell </a:t>
            </a:r>
            <a:r>
              <a:rPr lang="en-US" sz="2000" dirty="0" err="1" smtClean="0"/>
              <a:t>Microbiol</a:t>
            </a:r>
            <a:r>
              <a:rPr lang="en-US" sz="2000" dirty="0" smtClean="0"/>
              <a:t>. 2000 Apr, 2(2), 137-44.</a:t>
            </a:r>
            <a:endParaRPr lang="en-US" sz="2000" dirty="0"/>
          </a:p>
        </p:txBody>
      </p:sp>
      <p:pic>
        <p:nvPicPr>
          <p:cNvPr id="5" name="Picture 4" descr="Chlamydia.jpg"/>
          <p:cNvPicPr>
            <a:picLocks noChangeAspect="1"/>
          </p:cNvPicPr>
          <p:nvPr/>
        </p:nvPicPr>
        <p:blipFill>
          <a:blip r:embed="rId3"/>
          <a:stretch>
            <a:fillRect/>
          </a:stretch>
        </p:blipFill>
        <p:spPr>
          <a:xfrm>
            <a:off x="5636019" y="1284913"/>
            <a:ext cx="3039418" cy="2279564"/>
          </a:xfrm>
          <a:prstGeom prst="rect">
            <a:avLst/>
          </a:prstGeom>
        </p:spPr>
      </p:pic>
    </p:spTree>
    <p:extLst>
      <p:ext uri="{BB962C8B-B14F-4D97-AF65-F5344CB8AC3E}">
        <p14:creationId xmlns:p14="http://schemas.microsoft.com/office/powerpoint/2010/main" val="32438611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Chlamydia Produce </a:t>
            </a:r>
            <a:r>
              <a:rPr lang="en-US" b="1" dirty="0" err="1" smtClean="0"/>
              <a:t>Heparan</a:t>
            </a:r>
            <a:r>
              <a:rPr lang="en-US" b="1" dirty="0" smtClean="0"/>
              <a:t> Sulfate!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64736"/>
            <a:ext cx="8686800" cy="4953000"/>
          </a:xfrm>
        </p:spPr>
        <p:txBody>
          <a:bodyPr>
            <a:normAutofit/>
          </a:bodyPr>
          <a:lstStyle/>
          <a:p>
            <a:r>
              <a:rPr lang="en-US" dirty="0" smtClean="0"/>
              <a:t>Chlamydia are viable only                                          inside host cells</a:t>
            </a:r>
          </a:p>
          <a:p>
            <a:r>
              <a:rPr lang="en-US" dirty="0" smtClean="0"/>
              <a:t>They set up housekeeping                                           in vacuoles within the cell                                   (e.g., a macrophage in the plaque)</a:t>
            </a:r>
          </a:p>
          <a:p>
            <a:r>
              <a:rPr lang="en-US" dirty="0" smtClean="0"/>
              <a:t>They produce a glucosamine-containing </a:t>
            </a:r>
            <a:r>
              <a:rPr lang="en-US" dirty="0" err="1" smtClean="0"/>
              <a:t>sulphated</a:t>
            </a:r>
            <a:r>
              <a:rPr lang="en-US" dirty="0" smtClean="0"/>
              <a:t> polysaccharide that is nearly indistinguishable from </a:t>
            </a:r>
            <a:r>
              <a:rPr lang="en-US" dirty="0" err="1" smtClean="0"/>
              <a:t>heparan</a:t>
            </a:r>
            <a:r>
              <a:rPr lang="en-US" dirty="0" smtClean="0"/>
              <a:t> sulfate</a:t>
            </a:r>
          </a:p>
          <a:p>
            <a:r>
              <a:rPr lang="en-US" dirty="0" smtClean="0"/>
              <a:t>They have a unique set of enzymes for this</a:t>
            </a:r>
          </a:p>
          <a:p>
            <a:endParaRPr lang="en-US" dirty="0"/>
          </a:p>
        </p:txBody>
      </p:sp>
      <p:sp>
        <p:nvSpPr>
          <p:cNvPr id="4" name="TextBox 3"/>
          <p:cNvSpPr txBox="1"/>
          <p:nvPr/>
        </p:nvSpPr>
        <p:spPr>
          <a:xfrm>
            <a:off x="1133638" y="6350634"/>
            <a:ext cx="7376138" cy="400110"/>
          </a:xfrm>
          <a:prstGeom prst="rect">
            <a:avLst/>
          </a:prstGeom>
          <a:noFill/>
        </p:spPr>
        <p:txBody>
          <a:bodyPr wrap="none" rtlCol="0">
            <a:spAutoFit/>
          </a:bodyPr>
          <a:lstStyle/>
          <a:p>
            <a:r>
              <a:rPr lang="en-US" sz="2000" dirty="0" smtClean="0">
                <a:solidFill>
                  <a:srgbClr val="FF0000"/>
                </a:solidFill>
              </a:rPr>
              <a:t>*</a:t>
            </a:r>
            <a:r>
              <a:rPr lang="en-US" sz="2000" dirty="0" smtClean="0"/>
              <a:t> S.J. Rasmussen-Lathrop et al, Cell </a:t>
            </a:r>
            <a:r>
              <a:rPr lang="en-US" sz="2000" dirty="0" err="1" smtClean="0"/>
              <a:t>Microbiol</a:t>
            </a:r>
            <a:r>
              <a:rPr lang="en-US" sz="2000" dirty="0" smtClean="0"/>
              <a:t>. 2000 Apr, 2(2), 137-44.</a:t>
            </a:r>
            <a:endParaRPr lang="en-US" sz="2000" dirty="0"/>
          </a:p>
        </p:txBody>
      </p:sp>
      <p:pic>
        <p:nvPicPr>
          <p:cNvPr id="5" name="Picture 4" descr="Chlamydia.jpg"/>
          <p:cNvPicPr>
            <a:picLocks noChangeAspect="1"/>
          </p:cNvPicPr>
          <p:nvPr/>
        </p:nvPicPr>
        <p:blipFill>
          <a:blip r:embed="rId3"/>
          <a:stretch>
            <a:fillRect/>
          </a:stretch>
        </p:blipFill>
        <p:spPr>
          <a:xfrm>
            <a:off x="5636019" y="1284913"/>
            <a:ext cx="3039418" cy="2279564"/>
          </a:xfrm>
          <a:prstGeom prst="rect">
            <a:avLst/>
          </a:prstGeom>
        </p:spPr>
      </p:pic>
      <p:sp>
        <p:nvSpPr>
          <p:cNvPr id="6"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Are they assisting the host by boosting                       </a:t>
            </a:r>
            <a:r>
              <a:rPr lang="en-US" sz="2800" dirty="0" err="1" smtClean="0"/>
              <a:t>heparan</a:t>
            </a:r>
            <a:r>
              <a:rPr lang="en-US" sz="2800" dirty="0" smtClean="0"/>
              <a:t> sulfate levels in the artery wall?</a:t>
            </a:r>
            <a:endParaRPr lang="en-US" sz="2800" dirty="0">
              <a:solidFill>
                <a:srgbClr val="FF0000"/>
              </a:solidFill>
            </a:endParaRPr>
          </a:p>
        </p:txBody>
      </p:sp>
    </p:spTree>
    <p:extLst>
      <p:ext uri="{BB962C8B-B14F-4D97-AF65-F5344CB8AC3E}">
        <p14:creationId xmlns:p14="http://schemas.microsoft.com/office/powerpoint/2010/main" val="6816954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798300" y="3510928"/>
            <a:ext cx="2946399" cy="1743732"/>
            <a:chOff x="2955869" y="1417638"/>
            <a:chExt cx="2946399" cy="1743732"/>
          </a:xfrm>
        </p:grpSpPr>
        <p:pic>
          <p:nvPicPr>
            <p:cNvPr id="11" name="Picture 10" descr="Barium-sulfate-2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869" y="1417638"/>
              <a:ext cx="2946399" cy="1743732"/>
            </a:xfrm>
            <a:prstGeom prst="rect">
              <a:avLst/>
            </a:prstGeom>
          </p:spPr>
        </p:pic>
        <p:sp>
          <p:nvSpPr>
            <p:cNvPr id="12" name="Rectangle 11"/>
            <p:cNvSpPr/>
            <p:nvPr/>
          </p:nvSpPr>
          <p:spPr>
            <a:xfrm>
              <a:off x="2989735" y="2082800"/>
              <a:ext cx="719665" cy="5926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6936" y="-47089"/>
            <a:ext cx="9321398" cy="1143000"/>
          </a:xfrm>
        </p:spPr>
        <p:txBody>
          <a:bodyPr>
            <a:normAutofit fontScale="90000"/>
          </a:bodyPr>
          <a:lstStyle/>
          <a:p>
            <a:r>
              <a:rPr lang="en-US" b="1" dirty="0" err="1" smtClean="0"/>
              <a:t>Taurine</a:t>
            </a:r>
            <a:r>
              <a:rPr lang="en-US" b="1" dirty="0" smtClean="0"/>
              <a:t>: Brief Chemistry Refresher Course</a:t>
            </a:r>
            <a:endParaRPr lang="en-US" b="1" dirty="0"/>
          </a:p>
        </p:txBody>
      </p:sp>
      <p:pic>
        <p:nvPicPr>
          <p:cNvPr id="6" name="Content Placeholder 5" descr="Taurine_molecule_spacefill.png"/>
          <p:cNvPicPr>
            <a:picLocks noGrp="1" noChangeAspect="1"/>
          </p:cNvPicPr>
          <p:nvPr>
            <p:ph idx="1"/>
          </p:nvPr>
        </p:nvPicPr>
        <p:blipFill>
          <a:blip r:embed="rId3">
            <a:extLst>
              <a:ext uri="{28A0092B-C50C-407E-A947-70E740481C1C}">
                <a14:useLocalDpi xmlns:a14="http://schemas.microsoft.com/office/drawing/2010/main" val="0"/>
              </a:ext>
            </a:extLst>
          </a:blip>
          <a:srcRect t="9886" b="9886"/>
          <a:stretch>
            <a:fillRect/>
          </a:stretch>
        </p:blipFill>
        <p:spPr>
          <a:xfrm>
            <a:off x="6604009" y="5342647"/>
            <a:ext cx="2506132" cy="1378276"/>
          </a:xfrm>
        </p:spPr>
      </p:pic>
      <p:pic>
        <p:nvPicPr>
          <p:cNvPr id="4" name="Picture 3" descr="sulf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2268" y="3745763"/>
            <a:ext cx="1286932" cy="1274063"/>
          </a:xfrm>
          <a:prstGeom prst="rect">
            <a:avLst/>
          </a:prstGeom>
        </p:spPr>
      </p:pic>
      <p:sp>
        <p:nvSpPr>
          <p:cNvPr id="5" name="TextBox 4"/>
          <p:cNvSpPr txBox="1"/>
          <p:nvPr/>
        </p:nvSpPr>
        <p:spPr>
          <a:xfrm>
            <a:off x="931333" y="4121184"/>
            <a:ext cx="2494033" cy="523220"/>
          </a:xfrm>
          <a:prstGeom prst="rect">
            <a:avLst/>
          </a:prstGeom>
          <a:noFill/>
        </p:spPr>
        <p:txBody>
          <a:bodyPr wrap="none" rtlCol="0">
            <a:spAutoFit/>
          </a:bodyPr>
          <a:lstStyle/>
          <a:p>
            <a:r>
              <a:rPr lang="en-US" sz="2800" dirty="0" smtClean="0"/>
              <a:t>Sulfate = SO</a:t>
            </a:r>
            <a:r>
              <a:rPr lang="en-US" sz="2800" baseline="-25000" dirty="0" smtClean="0"/>
              <a:t>4</a:t>
            </a:r>
            <a:r>
              <a:rPr lang="en-US" sz="2800" baseline="30000" dirty="0" smtClean="0"/>
              <a:t>-2 </a:t>
            </a:r>
            <a:r>
              <a:rPr lang="en-US" sz="2800" dirty="0" smtClean="0"/>
              <a:t>= </a:t>
            </a:r>
            <a:endParaRPr lang="en-US" sz="2800" dirty="0"/>
          </a:p>
        </p:txBody>
      </p:sp>
      <p:sp>
        <p:nvSpPr>
          <p:cNvPr id="7" name="TextBox 6"/>
          <p:cNvSpPr txBox="1"/>
          <p:nvPr/>
        </p:nvSpPr>
        <p:spPr>
          <a:xfrm>
            <a:off x="84671" y="5770175"/>
            <a:ext cx="3310070" cy="523220"/>
          </a:xfrm>
          <a:prstGeom prst="rect">
            <a:avLst/>
          </a:prstGeom>
          <a:noFill/>
        </p:spPr>
        <p:txBody>
          <a:bodyPr wrap="none" rtlCol="0">
            <a:spAutoFit/>
          </a:bodyPr>
          <a:lstStyle/>
          <a:p>
            <a:r>
              <a:rPr lang="en-US" sz="2800" dirty="0" err="1" smtClean="0"/>
              <a:t>Taurine</a:t>
            </a:r>
            <a:r>
              <a:rPr lang="en-US" sz="2800" dirty="0" smtClean="0"/>
              <a:t> </a:t>
            </a:r>
            <a:r>
              <a:rPr lang="en-US" sz="2800" dirty="0"/>
              <a:t>= </a:t>
            </a:r>
            <a:r>
              <a:rPr lang="en-US" sz="2800" dirty="0" smtClean="0"/>
              <a:t>C</a:t>
            </a:r>
            <a:r>
              <a:rPr lang="en-US" sz="2800" baseline="-25000" dirty="0" smtClean="0"/>
              <a:t>2</a:t>
            </a:r>
            <a:r>
              <a:rPr lang="en-US" sz="2800" dirty="0" smtClean="0"/>
              <a:t>H</a:t>
            </a:r>
            <a:r>
              <a:rPr lang="en-US" sz="2800" baseline="-25000" dirty="0" smtClean="0"/>
              <a:t>7</a:t>
            </a:r>
            <a:r>
              <a:rPr lang="en-US" sz="2800" dirty="0" smtClean="0"/>
              <a:t>NO</a:t>
            </a:r>
            <a:r>
              <a:rPr lang="en-US" sz="2800" baseline="-25000" dirty="0" smtClean="0"/>
              <a:t>3</a:t>
            </a:r>
            <a:r>
              <a:rPr lang="en-US" sz="2800" dirty="0" smtClean="0"/>
              <a:t>S = </a:t>
            </a:r>
            <a:endParaRPr lang="en-US" sz="2800" dirty="0"/>
          </a:p>
        </p:txBody>
      </p:sp>
      <p:pic>
        <p:nvPicPr>
          <p:cNvPr id="8" name="Picture 7" descr="Taur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5405" y="5291619"/>
            <a:ext cx="2870200" cy="1480332"/>
          </a:xfrm>
          <a:prstGeom prst="rect">
            <a:avLst/>
          </a:prstGeom>
        </p:spPr>
      </p:pic>
      <p:sp>
        <p:nvSpPr>
          <p:cNvPr id="9" name="TextBox 8"/>
          <p:cNvSpPr txBox="1"/>
          <p:nvPr/>
        </p:nvSpPr>
        <p:spPr>
          <a:xfrm>
            <a:off x="6224007" y="5847119"/>
            <a:ext cx="299631" cy="369332"/>
          </a:xfrm>
          <a:prstGeom prst="rect">
            <a:avLst/>
          </a:prstGeom>
          <a:noFill/>
        </p:spPr>
        <p:txBody>
          <a:bodyPr wrap="none" rtlCol="0">
            <a:spAutoFit/>
          </a:bodyPr>
          <a:lstStyle/>
          <a:p>
            <a:r>
              <a:rPr lang="en-US" dirty="0" smtClean="0"/>
              <a:t>=</a:t>
            </a:r>
            <a:endParaRPr lang="en-US" dirty="0"/>
          </a:p>
        </p:txBody>
      </p:sp>
      <p:sp>
        <p:nvSpPr>
          <p:cNvPr id="10" name="TextBox 9"/>
          <p:cNvSpPr txBox="1"/>
          <p:nvPr/>
        </p:nvSpPr>
        <p:spPr>
          <a:xfrm>
            <a:off x="5445068" y="4198128"/>
            <a:ext cx="299631" cy="369332"/>
          </a:xfrm>
          <a:prstGeom prst="rect">
            <a:avLst/>
          </a:prstGeom>
          <a:noFill/>
        </p:spPr>
        <p:txBody>
          <a:bodyPr wrap="none" rtlCol="0">
            <a:spAutoFit/>
          </a:bodyPr>
          <a:lstStyle/>
          <a:p>
            <a:r>
              <a:rPr lang="en-US" dirty="0" smtClean="0"/>
              <a:t>=</a:t>
            </a:r>
            <a:endParaRPr lang="en-US" dirty="0"/>
          </a:p>
        </p:txBody>
      </p:sp>
      <p:sp>
        <p:nvSpPr>
          <p:cNvPr id="14" name="TextBox 13"/>
          <p:cNvSpPr txBox="1"/>
          <p:nvPr/>
        </p:nvSpPr>
        <p:spPr>
          <a:xfrm>
            <a:off x="8065" y="844663"/>
            <a:ext cx="9144000" cy="2923878"/>
          </a:xfrm>
          <a:prstGeom prst="rect">
            <a:avLst/>
          </a:prstGeom>
          <a:noFill/>
        </p:spPr>
        <p:txBody>
          <a:bodyPr wrap="square" rtlCol="0">
            <a:spAutoFit/>
          </a:bodyPr>
          <a:lstStyle/>
          <a:p>
            <a:pPr marL="342900" indent="-342900">
              <a:buFont typeface="Arial"/>
              <a:buChar char="•"/>
            </a:pPr>
            <a:r>
              <a:rPr lang="en-US" sz="2800" dirty="0" err="1" smtClean="0"/>
              <a:t>Taurine</a:t>
            </a:r>
            <a:r>
              <a:rPr lang="en-US" sz="2800" dirty="0" smtClean="0"/>
              <a:t> is the only </a:t>
            </a:r>
            <a:r>
              <a:rPr lang="en-US" sz="2800" dirty="0" err="1" smtClean="0"/>
              <a:t>sulfonated</a:t>
            </a:r>
            <a:r>
              <a:rPr lang="en-US" sz="2800" dirty="0" smtClean="0"/>
              <a:t> amino acid</a:t>
            </a:r>
          </a:p>
          <a:p>
            <a:pPr marL="800100" lvl="1" indent="-342900">
              <a:buFont typeface="Lucida Grande"/>
              <a:buChar char="-"/>
            </a:pPr>
            <a:r>
              <a:rPr lang="en-US" sz="2400" dirty="0" smtClean="0"/>
              <a:t>It </a:t>
            </a:r>
            <a:r>
              <a:rPr lang="en-US" sz="2400" dirty="0"/>
              <a:t>does not incorporate into proteins</a:t>
            </a:r>
          </a:p>
          <a:p>
            <a:pPr marL="800100" lvl="1" indent="-342900">
              <a:buFont typeface="Lucida Grande"/>
              <a:buChar char="-"/>
            </a:pPr>
            <a:r>
              <a:rPr lang="en-US" sz="2400" dirty="0" smtClean="0"/>
              <a:t>It is the most common free amino acid in the body</a:t>
            </a:r>
          </a:p>
          <a:p>
            <a:pPr marL="800100" lvl="1" indent="-342900">
              <a:buFont typeface="Lucida Grande"/>
              <a:buChar char="-"/>
            </a:pPr>
            <a:r>
              <a:rPr lang="en-US" sz="2400" dirty="0" smtClean="0"/>
              <a:t>It is stored in large quantities in the heart , brain and liver</a:t>
            </a:r>
          </a:p>
          <a:p>
            <a:pPr marL="342900" indent="-342900">
              <a:buFont typeface="Arial"/>
              <a:buChar char="•"/>
            </a:pPr>
            <a:r>
              <a:rPr lang="en-US" sz="2800" dirty="0" smtClean="0"/>
              <a:t>Human cells can not metabolize </a:t>
            </a:r>
            <a:r>
              <a:rPr lang="en-US" sz="2800" dirty="0" err="1" smtClean="0"/>
              <a:t>taurine</a:t>
            </a:r>
            <a:r>
              <a:rPr lang="en-US" sz="2800" dirty="0" smtClean="0"/>
              <a:t>, but </a:t>
            </a:r>
            <a:r>
              <a:rPr lang="en-US" sz="2800" i="1" dirty="0" smtClean="0">
                <a:solidFill>
                  <a:srgbClr val="FF0000"/>
                </a:solidFill>
              </a:rPr>
              <a:t>microbes</a:t>
            </a:r>
            <a:r>
              <a:rPr lang="en-US" sz="2800" dirty="0" smtClean="0">
                <a:solidFill>
                  <a:srgbClr val="FF0000"/>
                </a:solidFill>
              </a:rPr>
              <a:t> </a:t>
            </a:r>
            <a:r>
              <a:rPr lang="en-US" sz="2800" dirty="0" smtClean="0"/>
              <a:t>can extract its sulfur atom to synthesize sulfate or methionine </a:t>
            </a:r>
            <a:r>
              <a:rPr lang="en-US" sz="2800" i="1" dirty="0" smtClean="0">
                <a:solidFill>
                  <a:srgbClr val="FF0000"/>
                </a:solidFill>
              </a:rPr>
              <a:t>for the host </a:t>
            </a:r>
            <a:endParaRPr lang="en-US" sz="2800" i="1" dirty="0">
              <a:solidFill>
                <a:srgbClr val="FF0000"/>
              </a:solidFill>
            </a:endParaRPr>
          </a:p>
        </p:txBody>
      </p:sp>
    </p:spTree>
    <p:extLst>
      <p:ext uri="{BB962C8B-B14F-4D97-AF65-F5344CB8AC3E}">
        <p14:creationId xmlns:p14="http://schemas.microsoft.com/office/powerpoint/2010/main" val="374722400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866" y="3997162"/>
            <a:ext cx="2609913" cy="2609913"/>
          </a:xfrm>
          <a:prstGeom prst="rect">
            <a:avLst/>
          </a:prstGeom>
        </p:spPr>
      </p:pic>
      <p:pic>
        <p:nvPicPr>
          <p:cNvPr id="3" name="Picture 2" descr="aprico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9" y="4847630"/>
            <a:ext cx="2101497" cy="1838810"/>
          </a:xfrm>
          <a:prstGeom prst="rect">
            <a:avLst/>
          </a:prstGeom>
        </p:spPr>
      </p:pic>
      <p:sp>
        <p:nvSpPr>
          <p:cNvPr id="2" name="Title 1"/>
          <p:cNvSpPr>
            <a:spLocks noGrp="1"/>
          </p:cNvSpPr>
          <p:nvPr>
            <p:ph type="title"/>
          </p:nvPr>
        </p:nvSpPr>
        <p:spPr/>
        <p:txBody>
          <a:bodyPr>
            <a:normAutofit fontScale="90000"/>
          </a:bodyPr>
          <a:lstStyle/>
          <a:p>
            <a:r>
              <a:rPr lang="en-US" b="1" dirty="0" smtClean="0"/>
              <a:t>Sulfite Metabolism: Sulfur Sensitivity</a:t>
            </a:r>
            <a:endParaRPr lang="en-US" b="1" dirty="0"/>
          </a:p>
        </p:txBody>
      </p:sp>
      <p:sp>
        <p:nvSpPr>
          <p:cNvPr id="4" name="TextBox 3"/>
          <p:cNvSpPr txBox="1"/>
          <p:nvPr/>
        </p:nvSpPr>
        <p:spPr>
          <a:xfrm>
            <a:off x="3581400" y="3380145"/>
            <a:ext cx="1109699" cy="523220"/>
          </a:xfrm>
          <a:prstGeom prst="rect">
            <a:avLst/>
          </a:prstGeom>
          <a:noFill/>
          <a:ln>
            <a:solidFill>
              <a:schemeClr val="tx1"/>
            </a:solidFill>
          </a:ln>
        </p:spPr>
        <p:txBody>
          <a:bodyPr wrap="none" rtlCol="0">
            <a:spAutoFit/>
          </a:bodyPr>
          <a:lstStyle/>
          <a:p>
            <a:r>
              <a:rPr lang="en-US" sz="2800" dirty="0" smtClean="0">
                <a:solidFill>
                  <a:srgbClr val="FF0000"/>
                </a:solidFill>
              </a:rPr>
              <a:t>Sulfite</a:t>
            </a:r>
            <a:endParaRPr lang="en-US" sz="2800" dirty="0">
              <a:solidFill>
                <a:srgbClr val="FF0000"/>
              </a:solidFill>
            </a:endParaRPr>
          </a:p>
        </p:txBody>
      </p:sp>
      <p:sp>
        <p:nvSpPr>
          <p:cNvPr id="9" name="Up Arrow 8"/>
          <p:cNvSpPr/>
          <p:nvPr/>
        </p:nvSpPr>
        <p:spPr>
          <a:xfrm flipV="1">
            <a:off x="4267200" y="3929460"/>
            <a:ext cx="266700" cy="100243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322450" y="2742168"/>
            <a:ext cx="1587932" cy="369332"/>
          </a:xfrm>
          <a:prstGeom prst="rect">
            <a:avLst/>
          </a:prstGeom>
          <a:noFill/>
        </p:spPr>
        <p:txBody>
          <a:bodyPr wrap="none" rtlCol="0">
            <a:spAutoFit/>
          </a:bodyPr>
          <a:lstStyle/>
          <a:p>
            <a:r>
              <a:rPr lang="en-US" i="1" dirty="0" smtClean="0"/>
              <a:t>Sulfite oxidase</a:t>
            </a:r>
            <a:endParaRPr lang="en-US" i="1" dirty="0"/>
          </a:p>
        </p:txBody>
      </p:sp>
      <p:sp>
        <p:nvSpPr>
          <p:cNvPr id="12" name="TextBox 11"/>
          <p:cNvSpPr txBox="1"/>
          <p:nvPr/>
        </p:nvSpPr>
        <p:spPr>
          <a:xfrm>
            <a:off x="4577700" y="3997162"/>
            <a:ext cx="1797913" cy="646331"/>
          </a:xfrm>
          <a:prstGeom prst="rect">
            <a:avLst/>
          </a:prstGeom>
          <a:noFill/>
        </p:spPr>
        <p:txBody>
          <a:bodyPr wrap="none" rtlCol="0">
            <a:spAutoFit/>
          </a:bodyPr>
          <a:lstStyle/>
          <a:p>
            <a:r>
              <a:rPr lang="en-US" i="1" dirty="0" err="1" smtClean="0"/>
              <a:t>Dissimilatory</a:t>
            </a:r>
            <a:endParaRPr lang="en-US" i="1" dirty="0" smtClean="0"/>
          </a:p>
          <a:p>
            <a:r>
              <a:rPr lang="en-US" i="1" dirty="0" smtClean="0"/>
              <a:t>Sulfite </a:t>
            </a:r>
            <a:r>
              <a:rPr lang="en-US" i="1" dirty="0" err="1" smtClean="0"/>
              <a:t>reductase</a:t>
            </a:r>
            <a:endParaRPr lang="en-US" i="1" dirty="0"/>
          </a:p>
        </p:txBody>
      </p:sp>
      <p:sp>
        <p:nvSpPr>
          <p:cNvPr id="13" name="TextBox 12"/>
          <p:cNvSpPr txBox="1"/>
          <p:nvPr/>
        </p:nvSpPr>
        <p:spPr>
          <a:xfrm>
            <a:off x="2100987" y="3997162"/>
            <a:ext cx="1797913" cy="646331"/>
          </a:xfrm>
          <a:prstGeom prst="rect">
            <a:avLst/>
          </a:prstGeom>
          <a:noFill/>
        </p:spPr>
        <p:txBody>
          <a:bodyPr wrap="none" rtlCol="0">
            <a:spAutoFit/>
          </a:bodyPr>
          <a:lstStyle/>
          <a:p>
            <a:pPr algn="r"/>
            <a:r>
              <a:rPr lang="en-US" i="1" dirty="0" smtClean="0"/>
              <a:t>Assimilatory</a:t>
            </a:r>
          </a:p>
          <a:p>
            <a:pPr algn="r"/>
            <a:r>
              <a:rPr lang="en-US" i="1" dirty="0" smtClean="0"/>
              <a:t>Sulfite </a:t>
            </a:r>
            <a:r>
              <a:rPr lang="en-US" i="1" dirty="0" err="1" smtClean="0"/>
              <a:t>reductase</a:t>
            </a:r>
            <a:endParaRPr lang="en-US" i="1" dirty="0"/>
          </a:p>
        </p:txBody>
      </p:sp>
      <p:sp>
        <p:nvSpPr>
          <p:cNvPr id="14" name="TextBox 13"/>
          <p:cNvSpPr txBox="1"/>
          <p:nvPr/>
        </p:nvSpPr>
        <p:spPr>
          <a:xfrm>
            <a:off x="2676597" y="4847630"/>
            <a:ext cx="1645853" cy="461665"/>
          </a:xfrm>
          <a:prstGeom prst="rect">
            <a:avLst/>
          </a:prstGeom>
          <a:noFill/>
        </p:spPr>
        <p:txBody>
          <a:bodyPr wrap="none" rtlCol="0">
            <a:spAutoFit/>
          </a:bodyPr>
          <a:lstStyle/>
          <a:p>
            <a:r>
              <a:rPr lang="en-US" sz="2400" dirty="0" smtClean="0"/>
              <a:t>Methionine</a:t>
            </a:r>
            <a:endParaRPr lang="en-US" sz="2400" dirty="0"/>
          </a:p>
        </p:txBody>
      </p:sp>
      <p:sp>
        <p:nvSpPr>
          <p:cNvPr id="15" name="TextBox 14"/>
          <p:cNvSpPr txBox="1"/>
          <p:nvPr/>
        </p:nvSpPr>
        <p:spPr>
          <a:xfrm>
            <a:off x="4267200" y="5020790"/>
            <a:ext cx="1406755" cy="830997"/>
          </a:xfrm>
          <a:prstGeom prst="rect">
            <a:avLst/>
          </a:prstGeom>
          <a:noFill/>
        </p:spPr>
        <p:txBody>
          <a:bodyPr wrap="none" rtlCol="0">
            <a:spAutoFit/>
          </a:bodyPr>
          <a:lstStyle/>
          <a:p>
            <a:r>
              <a:rPr lang="en-US" sz="2400" dirty="0" smtClean="0"/>
              <a:t>Hydrogen </a:t>
            </a:r>
          </a:p>
          <a:p>
            <a:r>
              <a:rPr lang="en-US" sz="2400" dirty="0" smtClean="0"/>
              <a:t>Sulfide</a:t>
            </a:r>
            <a:endParaRPr lang="en-US" sz="2400" dirty="0"/>
          </a:p>
        </p:txBody>
      </p:sp>
      <p:sp>
        <p:nvSpPr>
          <p:cNvPr id="16" name="Up Arrow 15"/>
          <p:cNvSpPr/>
          <p:nvPr/>
        </p:nvSpPr>
        <p:spPr>
          <a:xfrm flipV="1">
            <a:off x="3797300" y="3921225"/>
            <a:ext cx="266700" cy="100243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Up Arrow 16"/>
          <p:cNvSpPr/>
          <p:nvPr/>
        </p:nvSpPr>
        <p:spPr>
          <a:xfrm>
            <a:off x="4000500" y="2377709"/>
            <a:ext cx="266700" cy="100243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605995" y="1854489"/>
            <a:ext cx="1201220" cy="523220"/>
          </a:xfrm>
          <a:prstGeom prst="rect">
            <a:avLst/>
          </a:prstGeom>
          <a:noFill/>
          <a:ln>
            <a:solidFill>
              <a:schemeClr val="tx1"/>
            </a:solidFill>
          </a:ln>
        </p:spPr>
        <p:txBody>
          <a:bodyPr wrap="none" rtlCol="0">
            <a:spAutoFit/>
          </a:bodyPr>
          <a:lstStyle/>
          <a:p>
            <a:r>
              <a:rPr lang="en-US" sz="2800" dirty="0" smtClean="0"/>
              <a:t>Sulfate</a:t>
            </a:r>
            <a:endParaRPr lang="en-US" sz="2800" dirty="0"/>
          </a:p>
        </p:txBody>
      </p:sp>
      <p:sp>
        <p:nvSpPr>
          <p:cNvPr id="19" name="TextBox 18"/>
          <p:cNvSpPr txBox="1"/>
          <p:nvPr/>
        </p:nvSpPr>
        <p:spPr>
          <a:xfrm>
            <a:off x="517925" y="3111500"/>
            <a:ext cx="2441175" cy="707886"/>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sz="2000" dirty="0"/>
              <a:t>Inhibited in </a:t>
            </a:r>
            <a:r>
              <a:rPr lang="en-US" sz="2000" i="1" dirty="0"/>
              <a:t>E coli</a:t>
            </a:r>
          </a:p>
          <a:p>
            <a:r>
              <a:rPr lang="en-US" sz="2000" dirty="0"/>
              <a:t>b</a:t>
            </a:r>
            <a:r>
              <a:rPr lang="en-US" sz="2000" dirty="0" smtClean="0"/>
              <a:t>y glyphosate</a:t>
            </a:r>
            <a:endParaRPr lang="en-US" sz="2000" dirty="0"/>
          </a:p>
        </p:txBody>
      </p:sp>
      <p:sp>
        <p:nvSpPr>
          <p:cNvPr id="21" name="TextBox 20"/>
          <p:cNvSpPr txBox="1"/>
          <p:nvPr/>
        </p:nvSpPr>
        <p:spPr>
          <a:xfrm>
            <a:off x="5597925" y="3195479"/>
            <a:ext cx="2716342" cy="707886"/>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sz="2000" i="1" dirty="0" err="1" smtClean="0"/>
              <a:t>Desulfovibrio</a:t>
            </a:r>
            <a:endParaRPr lang="en-US" sz="2000" i="1" dirty="0"/>
          </a:p>
          <a:p>
            <a:r>
              <a:rPr lang="en-US" sz="2000" dirty="0" smtClean="0"/>
              <a:t>overgrowth</a:t>
            </a:r>
            <a:endParaRPr lang="en-US" sz="2000" dirty="0"/>
          </a:p>
        </p:txBody>
      </p:sp>
      <p:cxnSp>
        <p:nvCxnSpPr>
          <p:cNvPr id="23" name="Straight Arrow Connector 22"/>
          <p:cNvCxnSpPr/>
          <p:nvPr/>
        </p:nvCxnSpPr>
        <p:spPr>
          <a:xfrm>
            <a:off x="1866900" y="3819386"/>
            <a:ext cx="558800" cy="46051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146800" y="3921225"/>
            <a:ext cx="838200" cy="35867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699568" y="1417638"/>
            <a:ext cx="2716342" cy="1323439"/>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sz="2000" dirty="0" smtClean="0"/>
              <a:t>Depends on molybdenum and </a:t>
            </a:r>
            <a:r>
              <a:rPr lang="en-US" sz="2000" dirty="0" err="1" smtClean="0"/>
              <a:t>heme</a:t>
            </a:r>
            <a:r>
              <a:rPr lang="en-US" sz="2000" dirty="0" smtClean="0"/>
              <a:t> and a highly conserved glycine residue</a:t>
            </a:r>
            <a:endParaRPr lang="en-US" sz="2000" dirty="0"/>
          </a:p>
        </p:txBody>
      </p:sp>
      <p:cxnSp>
        <p:nvCxnSpPr>
          <p:cNvPr id="22" name="Straight Arrow Connector 21"/>
          <p:cNvCxnSpPr/>
          <p:nvPr/>
        </p:nvCxnSpPr>
        <p:spPr>
          <a:xfrm flipH="1">
            <a:off x="5178825" y="2401215"/>
            <a:ext cx="838200" cy="35867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80958" y="1669823"/>
            <a:ext cx="1878142" cy="523220"/>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dirty="0" smtClean="0">
                <a:solidFill>
                  <a:srgbClr val="FF0000"/>
                </a:solidFill>
              </a:rPr>
              <a:t>Very Toxic!</a:t>
            </a:r>
            <a:endParaRPr lang="en-US" dirty="0">
              <a:solidFill>
                <a:srgbClr val="FF0000"/>
              </a:solidFill>
            </a:endParaRPr>
          </a:p>
        </p:txBody>
      </p:sp>
      <p:cxnSp>
        <p:nvCxnSpPr>
          <p:cNvPr id="5" name="Straight Arrow Connector 4"/>
          <p:cNvCxnSpPr/>
          <p:nvPr/>
        </p:nvCxnSpPr>
        <p:spPr>
          <a:xfrm>
            <a:off x="2425700" y="2193043"/>
            <a:ext cx="1155700" cy="118710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548089" y="3291221"/>
            <a:ext cx="1548721" cy="707886"/>
          </a:xfrm>
          <a:prstGeom prst="rect">
            <a:avLst/>
          </a:prstGeom>
          <a:solidFill>
            <a:schemeClr val="bg1"/>
          </a:solidFill>
          <a:ln w="57150" cmpd="sng">
            <a:solidFill>
              <a:srgbClr val="FF0000"/>
            </a:solidFill>
          </a:ln>
        </p:spPr>
        <p:txBody>
          <a:bodyPr wrap="none" rtlCol="0">
            <a:spAutoFit/>
          </a:bodyPr>
          <a:lstStyle/>
          <a:p>
            <a:r>
              <a:rPr lang="en-US" sz="4000" b="1" dirty="0" smtClean="0">
                <a:solidFill>
                  <a:srgbClr val="FF0000"/>
                </a:solidFill>
              </a:rPr>
              <a:t>Sulfite</a:t>
            </a:r>
            <a:endParaRPr lang="en-US" sz="4000" b="1" dirty="0">
              <a:solidFill>
                <a:srgbClr val="FF0000"/>
              </a:solidFill>
            </a:endParaRPr>
          </a:p>
        </p:txBody>
      </p:sp>
      <p:sp>
        <p:nvSpPr>
          <p:cNvPr id="6" name="Rectangle 5"/>
          <p:cNvSpPr/>
          <p:nvPr/>
        </p:nvSpPr>
        <p:spPr>
          <a:xfrm>
            <a:off x="3636470" y="3965378"/>
            <a:ext cx="56608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7" name="Rectangle 26"/>
          <p:cNvSpPr/>
          <p:nvPr/>
        </p:nvSpPr>
        <p:spPr>
          <a:xfrm>
            <a:off x="3834251" y="2272149"/>
            <a:ext cx="56608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8" name="TextBox 27"/>
          <p:cNvSpPr txBox="1"/>
          <p:nvPr/>
        </p:nvSpPr>
        <p:spPr>
          <a:xfrm>
            <a:off x="4064000" y="5140018"/>
            <a:ext cx="1814118" cy="1077218"/>
          </a:xfrm>
          <a:prstGeom prst="rect">
            <a:avLst/>
          </a:prstGeom>
          <a:solidFill>
            <a:schemeClr val="bg1"/>
          </a:solidFill>
        </p:spPr>
        <p:txBody>
          <a:bodyPr wrap="none" rtlCol="0">
            <a:spAutoFit/>
          </a:bodyPr>
          <a:lstStyle/>
          <a:p>
            <a:r>
              <a:rPr lang="en-US" sz="3200" dirty="0" smtClean="0"/>
              <a:t>Hydrogen </a:t>
            </a:r>
          </a:p>
          <a:p>
            <a:r>
              <a:rPr lang="en-US" sz="3200" dirty="0" smtClean="0"/>
              <a:t>Sulfide</a:t>
            </a:r>
            <a:endParaRPr lang="en-US" sz="3200" dirty="0"/>
          </a:p>
        </p:txBody>
      </p:sp>
    </p:spTree>
    <p:extLst>
      <p:ext uri="{BB962C8B-B14F-4D97-AF65-F5344CB8AC3E}">
        <p14:creationId xmlns:p14="http://schemas.microsoft.com/office/powerpoint/2010/main" val="878473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righ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0" grpId="0" animBg="1"/>
      <p:bldP spid="24" grpId="0" animBg="1"/>
      <p:bldP spid="26" grpId="0" animBg="1"/>
      <p:bldP spid="6" grpId="0"/>
      <p:bldP spid="27" grpId="0"/>
      <p:bldP spid="2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866" y="3997162"/>
            <a:ext cx="2609913" cy="2609913"/>
          </a:xfrm>
          <a:prstGeom prst="rect">
            <a:avLst/>
          </a:prstGeom>
        </p:spPr>
      </p:pic>
      <p:pic>
        <p:nvPicPr>
          <p:cNvPr id="3" name="Picture 2" descr="aprico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9" y="4847630"/>
            <a:ext cx="2101497" cy="1838810"/>
          </a:xfrm>
          <a:prstGeom prst="rect">
            <a:avLst/>
          </a:prstGeom>
        </p:spPr>
      </p:pic>
      <p:sp>
        <p:nvSpPr>
          <p:cNvPr id="2" name="Title 1"/>
          <p:cNvSpPr>
            <a:spLocks noGrp="1"/>
          </p:cNvSpPr>
          <p:nvPr>
            <p:ph type="title"/>
          </p:nvPr>
        </p:nvSpPr>
        <p:spPr/>
        <p:txBody>
          <a:bodyPr>
            <a:normAutofit fontScale="90000"/>
          </a:bodyPr>
          <a:lstStyle/>
          <a:p>
            <a:r>
              <a:rPr lang="en-US" b="1" dirty="0" smtClean="0"/>
              <a:t>Sulfite Metabolism: Sulfur Sensitivity</a:t>
            </a:r>
            <a:endParaRPr lang="en-US" b="1" dirty="0"/>
          </a:p>
        </p:txBody>
      </p:sp>
      <p:sp>
        <p:nvSpPr>
          <p:cNvPr id="4" name="TextBox 3"/>
          <p:cNvSpPr txBox="1"/>
          <p:nvPr/>
        </p:nvSpPr>
        <p:spPr>
          <a:xfrm>
            <a:off x="3581400" y="3380145"/>
            <a:ext cx="1109699" cy="523220"/>
          </a:xfrm>
          <a:prstGeom prst="rect">
            <a:avLst/>
          </a:prstGeom>
          <a:noFill/>
          <a:ln>
            <a:solidFill>
              <a:schemeClr val="tx1"/>
            </a:solidFill>
          </a:ln>
        </p:spPr>
        <p:txBody>
          <a:bodyPr wrap="none" rtlCol="0">
            <a:spAutoFit/>
          </a:bodyPr>
          <a:lstStyle/>
          <a:p>
            <a:r>
              <a:rPr lang="en-US" sz="2800" dirty="0" smtClean="0">
                <a:solidFill>
                  <a:srgbClr val="FF0000"/>
                </a:solidFill>
              </a:rPr>
              <a:t>Sulfite</a:t>
            </a:r>
            <a:endParaRPr lang="en-US" sz="2800" dirty="0">
              <a:solidFill>
                <a:srgbClr val="FF0000"/>
              </a:solidFill>
            </a:endParaRPr>
          </a:p>
        </p:txBody>
      </p:sp>
      <p:sp>
        <p:nvSpPr>
          <p:cNvPr id="9" name="Up Arrow 8"/>
          <p:cNvSpPr/>
          <p:nvPr/>
        </p:nvSpPr>
        <p:spPr>
          <a:xfrm flipV="1">
            <a:off x="4267200" y="3929460"/>
            <a:ext cx="266700" cy="100243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322450" y="2742168"/>
            <a:ext cx="1587932" cy="369332"/>
          </a:xfrm>
          <a:prstGeom prst="rect">
            <a:avLst/>
          </a:prstGeom>
          <a:noFill/>
        </p:spPr>
        <p:txBody>
          <a:bodyPr wrap="none" rtlCol="0">
            <a:spAutoFit/>
          </a:bodyPr>
          <a:lstStyle/>
          <a:p>
            <a:r>
              <a:rPr lang="en-US" i="1" dirty="0" smtClean="0"/>
              <a:t>Sulfite oxidase</a:t>
            </a:r>
            <a:endParaRPr lang="en-US" i="1" dirty="0"/>
          </a:p>
        </p:txBody>
      </p:sp>
      <p:sp>
        <p:nvSpPr>
          <p:cNvPr id="12" name="TextBox 11"/>
          <p:cNvSpPr txBox="1"/>
          <p:nvPr/>
        </p:nvSpPr>
        <p:spPr>
          <a:xfrm>
            <a:off x="4577700" y="3997162"/>
            <a:ext cx="1797913" cy="646331"/>
          </a:xfrm>
          <a:prstGeom prst="rect">
            <a:avLst/>
          </a:prstGeom>
          <a:noFill/>
        </p:spPr>
        <p:txBody>
          <a:bodyPr wrap="none" rtlCol="0">
            <a:spAutoFit/>
          </a:bodyPr>
          <a:lstStyle/>
          <a:p>
            <a:r>
              <a:rPr lang="en-US" i="1" dirty="0" err="1" smtClean="0"/>
              <a:t>Dissimilatory</a:t>
            </a:r>
            <a:endParaRPr lang="en-US" i="1" dirty="0" smtClean="0"/>
          </a:p>
          <a:p>
            <a:r>
              <a:rPr lang="en-US" i="1" dirty="0" smtClean="0"/>
              <a:t>Sulfite </a:t>
            </a:r>
            <a:r>
              <a:rPr lang="en-US" i="1" dirty="0" err="1" smtClean="0"/>
              <a:t>reductase</a:t>
            </a:r>
            <a:endParaRPr lang="en-US" i="1" dirty="0"/>
          </a:p>
        </p:txBody>
      </p:sp>
      <p:sp>
        <p:nvSpPr>
          <p:cNvPr id="13" name="TextBox 12"/>
          <p:cNvSpPr txBox="1"/>
          <p:nvPr/>
        </p:nvSpPr>
        <p:spPr>
          <a:xfrm>
            <a:off x="2100987" y="3997162"/>
            <a:ext cx="1797913" cy="646331"/>
          </a:xfrm>
          <a:prstGeom prst="rect">
            <a:avLst/>
          </a:prstGeom>
          <a:noFill/>
        </p:spPr>
        <p:txBody>
          <a:bodyPr wrap="none" rtlCol="0">
            <a:spAutoFit/>
          </a:bodyPr>
          <a:lstStyle/>
          <a:p>
            <a:pPr algn="r"/>
            <a:r>
              <a:rPr lang="en-US" i="1" dirty="0" smtClean="0"/>
              <a:t>Assimilatory</a:t>
            </a:r>
          </a:p>
          <a:p>
            <a:pPr algn="r"/>
            <a:r>
              <a:rPr lang="en-US" i="1" dirty="0" smtClean="0"/>
              <a:t>Sulfite </a:t>
            </a:r>
            <a:r>
              <a:rPr lang="en-US" i="1" dirty="0" err="1" smtClean="0"/>
              <a:t>reductase</a:t>
            </a:r>
            <a:endParaRPr lang="en-US" i="1" dirty="0"/>
          </a:p>
        </p:txBody>
      </p:sp>
      <p:sp>
        <p:nvSpPr>
          <p:cNvPr id="14" name="TextBox 13"/>
          <p:cNvSpPr txBox="1"/>
          <p:nvPr/>
        </p:nvSpPr>
        <p:spPr>
          <a:xfrm>
            <a:off x="2676597" y="4847630"/>
            <a:ext cx="1645853" cy="461665"/>
          </a:xfrm>
          <a:prstGeom prst="rect">
            <a:avLst/>
          </a:prstGeom>
          <a:noFill/>
        </p:spPr>
        <p:txBody>
          <a:bodyPr wrap="none" rtlCol="0">
            <a:spAutoFit/>
          </a:bodyPr>
          <a:lstStyle/>
          <a:p>
            <a:r>
              <a:rPr lang="en-US" sz="2400" dirty="0" smtClean="0"/>
              <a:t>Methionine</a:t>
            </a:r>
            <a:endParaRPr lang="en-US" sz="2400" dirty="0"/>
          </a:p>
        </p:txBody>
      </p:sp>
      <p:sp>
        <p:nvSpPr>
          <p:cNvPr id="15" name="TextBox 14"/>
          <p:cNvSpPr txBox="1"/>
          <p:nvPr/>
        </p:nvSpPr>
        <p:spPr>
          <a:xfrm>
            <a:off x="4267200" y="5020790"/>
            <a:ext cx="1406755" cy="830997"/>
          </a:xfrm>
          <a:prstGeom prst="rect">
            <a:avLst/>
          </a:prstGeom>
          <a:noFill/>
        </p:spPr>
        <p:txBody>
          <a:bodyPr wrap="none" rtlCol="0">
            <a:spAutoFit/>
          </a:bodyPr>
          <a:lstStyle/>
          <a:p>
            <a:r>
              <a:rPr lang="en-US" sz="2400" dirty="0" smtClean="0"/>
              <a:t>Hydrogen </a:t>
            </a:r>
          </a:p>
          <a:p>
            <a:r>
              <a:rPr lang="en-US" sz="2400" dirty="0" smtClean="0"/>
              <a:t>Sulfide</a:t>
            </a:r>
            <a:endParaRPr lang="en-US" sz="2400" dirty="0"/>
          </a:p>
        </p:txBody>
      </p:sp>
      <p:sp>
        <p:nvSpPr>
          <p:cNvPr id="16" name="Up Arrow 15"/>
          <p:cNvSpPr/>
          <p:nvPr/>
        </p:nvSpPr>
        <p:spPr>
          <a:xfrm flipV="1">
            <a:off x="3797300" y="3921225"/>
            <a:ext cx="266700" cy="100243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Up Arrow 16"/>
          <p:cNvSpPr/>
          <p:nvPr/>
        </p:nvSpPr>
        <p:spPr>
          <a:xfrm>
            <a:off x="4000500" y="2377709"/>
            <a:ext cx="266700" cy="100243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605995" y="1854489"/>
            <a:ext cx="1201220" cy="523220"/>
          </a:xfrm>
          <a:prstGeom prst="rect">
            <a:avLst/>
          </a:prstGeom>
          <a:noFill/>
          <a:ln>
            <a:solidFill>
              <a:schemeClr val="tx1"/>
            </a:solidFill>
          </a:ln>
        </p:spPr>
        <p:txBody>
          <a:bodyPr wrap="none" rtlCol="0">
            <a:spAutoFit/>
          </a:bodyPr>
          <a:lstStyle/>
          <a:p>
            <a:r>
              <a:rPr lang="en-US" sz="2800" dirty="0" smtClean="0"/>
              <a:t>Sulfate</a:t>
            </a:r>
            <a:endParaRPr lang="en-US" sz="2800" dirty="0"/>
          </a:p>
        </p:txBody>
      </p:sp>
      <p:sp>
        <p:nvSpPr>
          <p:cNvPr id="19" name="TextBox 18"/>
          <p:cNvSpPr txBox="1"/>
          <p:nvPr/>
        </p:nvSpPr>
        <p:spPr>
          <a:xfrm>
            <a:off x="517925" y="3111500"/>
            <a:ext cx="2441175" cy="707886"/>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sz="2000" dirty="0"/>
              <a:t>Inhibited in </a:t>
            </a:r>
            <a:r>
              <a:rPr lang="en-US" sz="2000" i="1" dirty="0"/>
              <a:t>E coli</a:t>
            </a:r>
          </a:p>
          <a:p>
            <a:r>
              <a:rPr lang="en-US" sz="2000" dirty="0"/>
              <a:t>b</a:t>
            </a:r>
            <a:r>
              <a:rPr lang="en-US" sz="2000" dirty="0" smtClean="0"/>
              <a:t>y glyphosate</a:t>
            </a:r>
            <a:endParaRPr lang="en-US" sz="2000" dirty="0"/>
          </a:p>
        </p:txBody>
      </p:sp>
      <p:sp>
        <p:nvSpPr>
          <p:cNvPr id="21" name="TextBox 20"/>
          <p:cNvSpPr txBox="1"/>
          <p:nvPr/>
        </p:nvSpPr>
        <p:spPr>
          <a:xfrm>
            <a:off x="5597925" y="3195479"/>
            <a:ext cx="2716342" cy="707886"/>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sz="2000" i="1" dirty="0" err="1" smtClean="0"/>
              <a:t>Desulfovibrio</a:t>
            </a:r>
            <a:endParaRPr lang="en-US" sz="2000" i="1" dirty="0"/>
          </a:p>
          <a:p>
            <a:r>
              <a:rPr lang="en-US" sz="2000" dirty="0" smtClean="0"/>
              <a:t>overgrowth</a:t>
            </a:r>
            <a:endParaRPr lang="en-US" sz="2000" dirty="0"/>
          </a:p>
        </p:txBody>
      </p:sp>
      <p:cxnSp>
        <p:nvCxnSpPr>
          <p:cNvPr id="23" name="Straight Arrow Connector 22"/>
          <p:cNvCxnSpPr/>
          <p:nvPr/>
        </p:nvCxnSpPr>
        <p:spPr>
          <a:xfrm>
            <a:off x="1866900" y="3819386"/>
            <a:ext cx="558800" cy="46051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146800" y="3921225"/>
            <a:ext cx="838200" cy="35867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699568" y="1417638"/>
            <a:ext cx="2716342" cy="1323439"/>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sz="2000" dirty="0" smtClean="0"/>
              <a:t>Depends on molybdenum and </a:t>
            </a:r>
            <a:r>
              <a:rPr lang="en-US" sz="2000" dirty="0" err="1" smtClean="0"/>
              <a:t>heme</a:t>
            </a:r>
            <a:r>
              <a:rPr lang="en-US" sz="2000" dirty="0" smtClean="0"/>
              <a:t> and a highly conserved glycine residue</a:t>
            </a:r>
            <a:endParaRPr lang="en-US" sz="2000" dirty="0"/>
          </a:p>
        </p:txBody>
      </p:sp>
      <p:cxnSp>
        <p:nvCxnSpPr>
          <p:cNvPr id="22" name="Straight Arrow Connector 21"/>
          <p:cNvCxnSpPr/>
          <p:nvPr/>
        </p:nvCxnSpPr>
        <p:spPr>
          <a:xfrm flipH="1">
            <a:off x="5178825" y="2401215"/>
            <a:ext cx="838200" cy="35867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80958" y="1669823"/>
            <a:ext cx="1878142" cy="523220"/>
          </a:xfrm>
          <a:prstGeom prst="rect">
            <a:avLst/>
          </a:prstGeom>
          <a:solidFill>
            <a:srgbClr val="FFF9A2"/>
          </a:solidFill>
          <a:ln>
            <a:solidFill>
              <a:schemeClr val="tx1"/>
            </a:solidFill>
          </a:ln>
        </p:spPr>
        <p:txBody>
          <a:bodyPr wrap="square" rtlCol="0">
            <a:spAutoFit/>
          </a:bodyPr>
          <a:lstStyle>
            <a:defPPr>
              <a:defRPr lang="en-US"/>
            </a:defPPr>
            <a:lvl1pPr algn="ctr">
              <a:defRPr sz="2800"/>
            </a:lvl1pPr>
          </a:lstStyle>
          <a:p>
            <a:r>
              <a:rPr lang="en-US" dirty="0" smtClean="0">
                <a:solidFill>
                  <a:srgbClr val="FF0000"/>
                </a:solidFill>
              </a:rPr>
              <a:t>Very Toxic!</a:t>
            </a:r>
            <a:endParaRPr lang="en-US" dirty="0">
              <a:solidFill>
                <a:srgbClr val="FF0000"/>
              </a:solidFill>
            </a:endParaRPr>
          </a:p>
        </p:txBody>
      </p:sp>
      <p:cxnSp>
        <p:nvCxnSpPr>
          <p:cNvPr id="5" name="Straight Arrow Connector 4"/>
          <p:cNvCxnSpPr/>
          <p:nvPr/>
        </p:nvCxnSpPr>
        <p:spPr>
          <a:xfrm>
            <a:off x="2425700" y="2193043"/>
            <a:ext cx="1155700" cy="118710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548089" y="3291221"/>
            <a:ext cx="1548721" cy="707886"/>
          </a:xfrm>
          <a:prstGeom prst="rect">
            <a:avLst/>
          </a:prstGeom>
          <a:solidFill>
            <a:schemeClr val="bg1"/>
          </a:solidFill>
          <a:ln w="57150" cmpd="sng">
            <a:solidFill>
              <a:srgbClr val="FF0000"/>
            </a:solidFill>
          </a:ln>
        </p:spPr>
        <p:txBody>
          <a:bodyPr wrap="none" rtlCol="0">
            <a:spAutoFit/>
          </a:bodyPr>
          <a:lstStyle/>
          <a:p>
            <a:r>
              <a:rPr lang="en-US" sz="4000" b="1" dirty="0" smtClean="0">
                <a:solidFill>
                  <a:srgbClr val="FF0000"/>
                </a:solidFill>
              </a:rPr>
              <a:t>Sulfite</a:t>
            </a:r>
            <a:endParaRPr lang="en-US" sz="4000" b="1" dirty="0">
              <a:solidFill>
                <a:srgbClr val="FF0000"/>
              </a:solidFill>
            </a:endParaRPr>
          </a:p>
        </p:txBody>
      </p:sp>
      <p:sp>
        <p:nvSpPr>
          <p:cNvPr id="6" name="Rectangle 5"/>
          <p:cNvSpPr/>
          <p:nvPr/>
        </p:nvSpPr>
        <p:spPr>
          <a:xfrm>
            <a:off x="3636470" y="3965378"/>
            <a:ext cx="56608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7" name="Rectangle 26"/>
          <p:cNvSpPr/>
          <p:nvPr/>
        </p:nvSpPr>
        <p:spPr>
          <a:xfrm>
            <a:off x="3834251" y="2272149"/>
            <a:ext cx="56608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X</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8" name="TextBox 27"/>
          <p:cNvSpPr txBox="1"/>
          <p:nvPr/>
        </p:nvSpPr>
        <p:spPr>
          <a:xfrm>
            <a:off x="4064000" y="5140018"/>
            <a:ext cx="1814118" cy="1077218"/>
          </a:xfrm>
          <a:prstGeom prst="rect">
            <a:avLst/>
          </a:prstGeom>
          <a:solidFill>
            <a:schemeClr val="bg1"/>
          </a:solidFill>
        </p:spPr>
        <p:txBody>
          <a:bodyPr wrap="none" rtlCol="0">
            <a:spAutoFit/>
          </a:bodyPr>
          <a:lstStyle/>
          <a:p>
            <a:r>
              <a:rPr lang="en-US" sz="3200" dirty="0" smtClean="0"/>
              <a:t>Hydrogen </a:t>
            </a:r>
          </a:p>
          <a:p>
            <a:r>
              <a:rPr lang="en-US" sz="3200" dirty="0" smtClean="0"/>
              <a:t>Sulfide</a:t>
            </a:r>
            <a:endParaRPr lang="en-US" sz="3200" dirty="0"/>
          </a:p>
        </p:txBody>
      </p:sp>
      <p:sp>
        <p:nvSpPr>
          <p:cNvPr id="29" name="Title 1"/>
          <p:cNvSpPr txBox="1">
            <a:spLocks/>
          </p:cNvSpPr>
          <p:nvPr/>
        </p:nvSpPr>
        <p:spPr>
          <a:xfrm>
            <a:off x="419100" y="1854489"/>
            <a:ext cx="7996810" cy="2993141"/>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err="1" smtClean="0"/>
              <a:t>Desulfovibrio</a:t>
            </a:r>
            <a:r>
              <a:rPr lang="en-US" sz="3200" dirty="0" smtClean="0"/>
              <a:t> overgrowth is linked to autism.</a:t>
            </a:r>
          </a:p>
          <a:p>
            <a:endParaRPr lang="en-US" sz="3200" dirty="0" smtClean="0"/>
          </a:p>
          <a:p>
            <a:r>
              <a:rPr lang="en-US" sz="3200" dirty="0" err="1" smtClean="0"/>
              <a:t>Desulfovibrio</a:t>
            </a:r>
            <a:r>
              <a:rPr lang="en-US" sz="3200" dirty="0" smtClean="0"/>
              <a:t> convert mercury to a very toxic organic </a:t>
            </a:r>
            <a:r>
              <a:rPr lang="en-US" sz="3200" dirty="0" err="1" smtClean="0"/>
              <a:t>methylmercury</a:t>
            </a:r>
            <a:r>
              <a:rPr lang="en-US" sz="3200" dirty="0" smtClean="0"/>
              <a:t> metabolite.</a:t>
            </a:r>
            <a:endParaRPr lang="en-US" sz="3200" dirty="0"/>
          </a:p>
        </p:txBody>
      </p:sp>
    </p:spTree>
    <p:extLst>
      <p:ext uri="{BB962C8B-B14F-4D97-AF65-F5344CB8AC3E}">
        <p14:creationId xmlns:p14="http://schemas.microsoft.com/office/powerpoint/2010/main" val="159302839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3"/>
            <a:ext cx="8229600" cy="1143000"/>
          </a:xfrm>
        </p:spPr>
        <p:txBody>
          <a:bodyPr/>
          <a:lstStyle/>
          <a:p>
            <a:r>
              <a:rPr lang="en-US" b="1" dirty="0" smtClean="0"/>
              <a:t>Colon Cancer</a:t>
            </a:r>
            <a:r>
              <a:rPr lang="en-US" b="1" dirty="0" smtClean="0">
                <a:solidFill>
                  <a:srgbClr val="FF0000"/>
                </a:solidFill>
              </a:rPr>
              <a:t>*</a:t>
            </a:r>
            <a:endParaRPr lang="en-US" b="1" dirty="0">
              <a:solidFill>
                <a:srgbClr val="FF0000"/>
              </a:solidFill>
            </a:endParaRPr>
          </a:p>
        </p:txBody>
      </p:sp>
      <p:pic>
        <p:nvPicPr>
          <p:cNvPr id="4" name="Content Placeholder 3" descr="clostridia_bilophila_colon_cancer.png"/>
          <p:cNvPicPr>
            <a:picLocks noGrp="1" noChangeAspect="1"/>
          </p:cNvPicPr>
          <p:nvPr>
            <p:ph idx="1"/>
          </p:nvPr>
        </p:nvPicPr>
        <p:blipFill>
          <a:blip r:embed="rId3">
            <a:extLst>
              <a:ext uri="{28A0092B-C50C-407E-A947-70E740481C1C}">
                <a14:useLocalDpi xmlns:a14="http://schemas.microsoft.com/office/drawing/2010/main" val="0"/>
              </a:ext>
            </a:extLst>
          </a:blip>
          <a:srcRect l="-67245" r="-67245"/>
          <a:stretch>
            <a:fillRect/>
          </a:stretch>
        </p:blipFill>
        <p:spPr>
          <a:xfrm>
            <a:off x="2980266" y="1163638"/>
            <a:ext cx="8538583" cy="4695891"/>
          </a:xfrm>
        </p:spPr>
      </p:pic>
      <p:sp>
        <p:nvSpPr>
          <p:cNvPr id="5" name="Content Placeholder 2"/>
          <p:cNvSpPr txBox="1">
            <a:spLocks/>
          </p:cNvSpPr>
          <p:nvPr/>
        </p:nvSpPr>
        <p:spPr>
          <a:xfrm>
            <a:off x="25399" y="951971"/>
            <a:ext cx="5537201" cy="5054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Clostridia (overgrowth with glyphosate exposure) </a:t>
            </a:r>
            <a:r>
              <a:rPr lang="en-US" sz="2800" dirty="0" smtClean="0"/>
              <a:t>leads to inflammation in the gut</a:t>
            </a:r>
            <a:endParaRPr lang="en-US" sz="2800" dirty="0"/>
          </a:p>
          <a:p>
            <a:r>
              <a:rPr lang="en-US" sz="2800" dirty="0"/>
              <a:t>Assimilatory sulfite reduction is disturbed by glyphosate, </a:t>
            </a:r>
            <a:r>
              <a:rPr lang="en-US" sz="2800" dirty="0" smtClean="0"/>
              <a:t>allowing overgrowth </a:t>
            </a:r>
            <a:r>
              <a:rPr lang="en-US" sz="2800" dirty="0"/>
              <a:t>of </a:t>
            </a:r>
            <a:r>
              <a:rPr lang="en-US" sz="2800" dirty="0" smtClean="0"/>
              <a:t>sulfur-reducing bacteria and </a:t>
            </a:r>
            <a:r>
              <a:rPr lang="en-US" sz="2800" dirty="0"/>
              <a:t>excessive production </a:t>
            </a:r>
            <a:r>
              <a:rPr lang="en-US" sz="2800" dirty="0" smtClean="0"/>
              <a:t>of hydrogen sulfide</a:t>
            </a:r>
            <a:endParaRPr lang="en-US" sz="2800" dirty="0"/>
          </a:p>
          <a:p>
            <a:r>
              <a:rPr lang="en-US" sz="2800" dirty="0"/>
              <a:t>This increases risk to colitis and, over time, leads to colon cancer</a:t>
            </a:r>
            <a:r>
              <a:rPr lang="en-US" sz="2800" dirty="0" smtClean="0"/>
              <a:t>, an </a:t>
            </a:r>
            <a:r>
              <a:rPr lang="en-US" sz="2800" dirty="0"/>
              <a:t>epidemic in America</a:t>
            </a:r>
            <a:endParaRPr lang="en-US" sz="2800" i="1" dirty="0">
              <a:solidFill>
                <a:srgbClr val="FF0000"/>
              </a:solidFill>
            </a:endParaRPr>
          </a:p>
        </p:txBody>
      </p:sp>
      <p:sp>
        <p:nvSpPr>
          <p:cNvPr id="3" name="TextBox 2"/>
          <p:cNvSpPr txBox="1"/>
          <p:nvPr/>
        </p:nvSpPr>
        <p:spPr>
          <a:xfrm>
            <a:off x="2364905" y="6379757"/>
            <a:ext cx="6624830" cy="461665"/>
          </a:xfrm>
          <a:prstGeom prst="rect">
            <a:avLst/>
          </a:prstGeom>
          <a:noFill/>
        </p:spPr>
        <p:txBody>
          <a:bodyPr wrap="none" rtlCol="0">
            <a:spAutoFit/>
          </a:bodyPr>
          <a:lstStyle/>
          <a:p>
            <a:r>
              <a:rPr lang="en-US" sz="2400" dirty="0" smtClean="0">
                <a:solidFill>
                  <a:srgbClr val="FF0000"/>
                </a:solidFill>
              </a:rPr>
              <a:t> </a:t>
            </a:r>
            <a:r>
              <a:rPr lang="nb-NO" sz="2400" dirty="0">
                <a:solidFill>
                  <a:srgbClr val="FF0000"/>
                </a:solidFill>
              </a:rPr>
              <a:t>*</a:t>
            </a:r>
            <a:r>
              <a:rPr lang="nb-NO" sz="2400" dirty="0"/>
              <a:t>JM </a:t>
            </a:r>
            <a:r>
              <a:rPr lang="nb-NO" sz="2400" dirty="0" err="1"/>
              <a:t>Ridlon</a:t>
            </a:r>
            <a:r>
              <a:rPr lang="nb-NO" sz="2400" dirty="0"/>
              <a:t> et </a:t>
            </a:r>
            <a:r>
              <a:rPr lang="nb-NO" sz="2400" dirty="0" err="1"/>
              <a:t>al.Gut</a:t>
            </a:r>
            <a:r>
              <a:rPr lang="nb-NO" sz="2400" dirty="0"/>
              <a:t> </a:t>
            </a:r>
            <a:r>
              <a:rPr lang="nb-NO" sz="2400" dirty="0" err="1"/>
              <a:t>Microbes</a:t>
            </a:r>
            <a:r>
              <a:rPr lang="nb-NO" sz="2400" dirty="0"/>
              <a:t> 2016; 7(3): 201-215.</a:t>
            </a:r>
            <a:endParaRPr lang="en-US" sz="2400" dirty="0"/>
          </a:p>
        </p:txBody>
      </p:sp>
    </p:spTree>
    <p:extLst>
      <p:ext uri="{BB962C8B-B14F-4D97-AF65-F5344CB8AC3E}">
        <p14:creationId xmlns:p14="http://schemas.microsoft.com/office/powerpoint/2010/main" val="370968423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9866" y="2090171"/>
            <a:ext cx="5107551" cy="2585323"/>
          </a:xfrm>
          <a:prstGeom prst="rect">
            <a:avLst/>
          </a:prstGeom>
          <a:noFill/>
        </p:spPr>
        <p:txBody>
          <a:bodyPr wrap="none" lIns="91440" tIns="45720" rIns="91440" bIns="45720">
            <a:spAutoFit/>
          </a:bodyPr>
          <a:lstStyle/>
          <a:p>
            <a:pPr algn="ctr"/>
            <a:r>
              <a:rPr lang="en-US" sz="5400" b="1" cap="none" spc="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Curcumin</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and</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Other Flavonoids</a:t>
            </a:r>
            <a:endPar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3498068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876800" cy="4525963"/>
          </a:xfrm>
        </p:spPr>
        <p:txBody>
          <a:bodyPr>
            <a:normAutofit/>
          </a:bodyPr>
          <a:lstStyle/>
          <a:p>
            <a:r>
              <a:rPr lang="en-US" sz="2800" dirty="0"/>
              <a:t>Suppresses carcinogenesis in skin, stomach, colon, breast and liver</a:t>
            </a:r>
          </a:p>
          <a:p>
            <a:r>
              <a:rPr lang="en-US" sz="2800" dirty="0"/>
              <a:t>Induces apoptosis in a wide variety of tumor cells</a:t>
            </a:r>
          </a:p>
          <a:p>
            <a:r>
              <a:rPr lang="en-US" sz="2800" dirty="0" err="1"/>
              <a:t>Downregulates</a:t>
            </a:r>
            <a:r>
              <a:rPr lang="en-US" sz="2800" dirty="0"/>
              <a:t> various </a:t>
            </a:r>
            <a:r>
              <a:rPr lang="en-US" sz="2800" dirty="0" err="1"/>
              <a:t>proinflammatory</a:t>
            </a:r>
            <a:r>
              <a:rPr lang="en-US" sz="2800" dirty="0"/>
              <a:t> cytokines</a:t>
            </a:r>
          </a:p>
        </p:txBody>
      </p:sp>
      <p:sp>
        <p:nvSpPr>
          <p:cNvPr id="4" name="TextBox 3"/>
          <p:cNvSpPr txBox="1"/>
          <p:nvPr/>
        </p:nvSpPr>
        <p:spPr>
          <a:xfrm>
            <a:off x="457200" y="6417734"/>
            <a:ext cx="7628485" cy="707886"/>
          </a:xfrm>
          <a:prstGeom prst="rect">
            <a:avLst/>
          </a:prstGeom>
          <a:noFill/>
        </p:spPr>
        <p:txBody>
          <a:bodyPr wrap="none" rtlCol="0">
            <a:spAutoFit/>
          </a:bodyPr>
          <a:lstStyle/>
          <a:p>
            <a:r>
              <a:rPr lang="en-US" sz="2000" dirty="0" smtClean="0">
                <a:solidFill>
                  <a:srgbClr val="FF0000"/>
                </a:solidFill>
              </a:rPr>
              <a:t>*</a:t>
            </a:r>
            <a:r>
              <a:rPr lang="en-US" sz="2000" dirty="0" smtClean="0"/>
              <a:t> SK </a:t>
            </a:r>
            <a:r>
              <a:rPr lang="en-US" sz="2000" dirty="0" err="1" smtClean="0"/>
              <a:t>Varid</a:t>
            </a:r>
            <a:r>
              <a:rPr lang="en-US" sz="2000" dirty="0" smtClean="0"/>
              <a:t> et al,  </a:t>
            </a:r>
            <a:r>
              <a:rPr lang="da-DK" sz="2000" i="1" dirty="0" smtClean="0"/>
              <a:t>Cancer </a:t>
            </a:r>
            <a:r>
              <a:rPr lang="da-DK" sz="2000" i="1" dirty="0" err="1"/>
              <a:t>Epidemiol</a:t>
            </a:r>
            <a:r>
              <a:rPr lang="da-DK" sz="2000" i="1" dirty="0"/>
              <a:t> Biomarkers </a:t>
            </a:r>
            <a:r>
              <a:rPr lang="da-DK" sz="2000" i="1" dirty="0" err="1"/>
              <a:t>Prev</a:t>
            </a:r>
            <a:r>
              <a:rPr lang="da-DK" sz="2000" i="1" dirty="0"/>
              <a:t> </a:t>
            </a:r>
            <a:r>
              <a:rPr lang="da-DK" sz="2000" dirty="0"/>
              <a:t>2008;17:1411-1417. </a:t>
            </a:r>
          </a:p>
          <a:p>
            <a:r>
              <a:rPr lang="en-US" sz="2000" dirty="0" smtClean="0"/>
              <a:t> </a:t>
            </a:r>
            <a:endParaRPr lang="en-US" sz="2000" dirty="0"/>
          </a:p>
        </p:txBody>
      </p:sp>
      <p:pic>
        <p:nvPicPr>
          <p:cNvPr id="5" name="Picture 4"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696" y="1987549"/>
            <a:ext cx="4028304" cy="2696633"/>
          </a:xfrm>
          <a:prstGeom prst="rect">
            <a:avLst/>
          </a:prstGeom>
        </p:spPr>
      </p:pic>
      <p:sp>
        <p:nvSpPr>
          <p:cNvPr id="6" name="TextBox 5"/>
          <p:cNvSpPr txBox="1"/>
          <p:nvPr/>
        </p:nvSpPr>
        <p:spPr>
          <a:xfrm>
            <a:off x="457200" y="5091041"/>
            <a:ext cx="8348133" cy="1077218"/>
          </a:xfrm>
          <a:prstGeom prst="rect">
            <a:avLst/>
          </a:prstGeom>
          <a:solidFill>
            <a:srgbClr val="FDFFB5"/>
          </a:solidFill>
          <a:ln>
            <a:solidFill>
              <a:schemeClr val="tx1"/>
            </a:solidFill>
          </a:ln>
        </p:spPr>
        <p:txBody>
          <a:bodyPr wrap="square" rtlCol="0">
            <a:spAutoFit/>
          </a:bodyPr>
          <a:lstStyle/>
          <a:p>
            <a:r>
              <a:rPr lang="en-US" sz="3200" dirty="0"/>
              <a:t>There is a low incidence of colorectal cancer in India where </a:t>
            </a:r>
            <a:r>
              <a:rPr lang="en-US" sz="3200" dirty="0" err="1"/>
              <a:t>curcumin</a:t>
            </a:r>
            <a:r>
              <a:rPr lang="en-US" sz="3200" dirty="0"/>
              <a:t> is heavily </a:t>
            </a:r>
            <a:r>
              <a:rPr lang="en-US" sz="3200" dirty="0" smtClean="0"/>
              <a:t>used in curries</a:t>
            </a:r>
            <a:endParaRPr lang="en-US" sz="2800" dirty="0"/>
          </a:p>
        </p:txBody>
      </p:sp>
      <p:sp>
        <p:nvSpPr>
          <p:cNvPr id="7" name="Title 1"/>
          <p:cNvSpPr txBox="1">
            <a:spLocks/>
          </p:cNvSpPr>
          <p:nvPr/>
        </p:nvSpPr>
        <p:spPr>
          <a:xfrm>
            <a:off x="575733" y="27304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Curcumin</a:t>
            </a:r>
            <a:r>
              <a:rPr lang="en-US" b="1" dirty="0" smtClean="0"/>
              <a:t> Has Many Benefits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08607307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417734"/>
            <a:ext cx="7628485" cy="707886"/>
          </a:xfrm>
          <a:prstGeom prst="rect">
            <a:avLst/>
          </a:prstGeom>
          <a:noFill/>
        </p:spPr>
        <p:txBody>
          <a:bodyPr wrap="none" rtlCol="0">
            <a:spAutoFit/>
          </a:bodyPr>
          <a:lstStyle/>
          <a:p>
            <a:r>
              <a:rPr lang="en-US" sz="2000" dirty="0" smtClean="0">
                <a:solidFill>
                  <a:srgbClr val="FF0000"/>
                </a:solidFill>
              </a:rPr>
              <a:t>*</a:t>
            </a:r>
            <a:r>
              <a:rPr lang="en-US" sz="2000" dirty="0" smtClean="0"/>
              <a:t> SK </a:t>
            </a:r>
            <a:r>
              <a:rPr lang="en-US" sz="2000" dirty="0" err="1" smtClean="0"/>
              <a:t>Varid</a:t>
            </a:r>
            <a:r>
              <a:rPr lang="en-US" sz="2000" dirty="0" smtClean="0"/>
              <a:t> et al,  </a:t>
            </a:r>
            <a:r>
              <a:rPr lang="da-DK" sz="2000" i="1" dirty="0" smtClean="0"/>
              <a:t>Cancer </a:t>
            </a:r>
            <a:r>
              <a:rPr lang="da-DK" sz="2000" i="1" dirty="0" err="1"/>
              <a:t>Epidemiol</a:t>
            </a:r>
            <a:r>
              <a:rPr lang="da-DK" sz="2000" i="1" dirty="0"/>
              <a:t> Biomarkers </a:t>
            </a:r>
            <a:r>
              <a:rPr lang="da-DK" sz="2000" i="1" dirty="0" err="1"/>
              <a:t>Prev</a:t>
            </a:r>
            <a:r>
              <a:rPr lang="da-DK" sz="2000" i="1" dirty="0"/>
              <a:t> </a:t>
            </a:r>
            <a:r>
              <a:rPr lang="da-DK" sz="2000" dirty="0"/>
              <a:t>2008;17:1411-1417. </a:t>
            </a:r>
          </a:p>
          <a:p>
            <a:r>
              <a:rPr lang="en-US" sz="2000" dirty="0" smtClean="0"/>
              <a:t> </a:t>
            </a:r>
            <a:endParaRPr lang="en-US" sz="2000" dirty="0"/>
          </a:p>
        </p:txBody>
      </p:sp>
      <p:pic>
        <p:nvPicPr>
          <p:cNvPr id="5" name="Picture 4"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696" y="1987549"/>
            <a:ext cx="4028304" cy="2696633"/>
          </a:xfrm>
          <a:prstGeom prst="rect">
            <a:avLst/>
          </a:prstGeom>
        </p:spPr>
      </p:pic>
      <p:sp>
        <p:nvSpPr>
          <p:cNvPr id="7" name="Title 1"/>
          <p:cNvSpPr txBox="1">
            <a:spLocks/>
          </p:cNvSpPr>
          <p:nvPr/>
        </p:nvSpPr>
        <p:spPr>
          <a:xfrm>
            <a:off x="575733" y="27304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Curcumin</a:t>
            </a:r>
            <a:r>
              <a:rPr lang="en-US" b="1" dirty="0" smtClean="0"/>
              <a:t> Has Many Benefits</a:t>
            </a:r>
            <a:r>
              <a:rPr lang="en-US" b="1" dirty="0" smtClean="0">
                <a:solidFill>
                  <a:srgbClr val="FF0000"/>
                </a:solidFill>
              </a:rPr>
              <a:t>*</a:t>
            </a:r>
            <a:endParaRPr lang="en-US" b="1" dirty="0">
              <a:solidFill>
                <a:srgbClr val="FF0000"/>
              </a:solidFill>
            </a:endParaRPr>
          </a:p>
        </p:txBody>
      </p:sp>
      <p:sp>
        <p:nvSpPr>
          <p:cNvPr id="8" name="TextBox 7"/>
          <p:cNvSpPr txBox="1"/>
          <p:nvPr/>
        </p:nvSpPr>
        <p:spPr>
          <a:xfrm>
            <a:off x="745065" y="1845734"/>
            <a:ext cx="3777963" cy="3046988"/>
          </a:xfrm>
          <a:prstGeom prst="rect">
            <a:avLst/>
          </a:prstGeom>
          <a:solidFill>
            <a:srgbClr val="FDFFB5"/>
          </a:solidFill>
          <a:ln>
            <a:solidFill>
              <a:schemeClr val="tx1"/>
            </a:solidFill>
          </a:ln>
        </p:spPr>
        <p:txBody>
          <a:bodyPr wrap="square" rtlCol="0">
            <a:spAutoFit/>
          </a:bodyPr>
          <a:lstStyle/>
          <a:p>
            <a:pPr algn="ctr"/>
            <a:r>
              <a:rPr lang="en-US" sz="3200" dirty="0" smtClean="0"/>
              <a:t>An intractable myeloma was sent into remission with </a:t>
            </a:r>
            <a:r>
              <a:rPr lang="en-US" sz="3200" dirty="0" err="1" smtClean="0"/>
              <a:t>curcumin</a:t>
            </a:r>
            <a:r>
              <a:rPr lang="en-US" sz="3200" dirty="0" smtClean="0"/>
              <a:t> therapy          (8g/day) and hyperbaric oxygen</a:t>
            </a:r>
            <a:endParaRPr lang="en-US" sz="2800" dirty="0"/>
          </a:p>
        </p:txBody>
      </p:sp>
      <p:sp>
        <p:nvSpPr>
          <p:cNvPr id="2" name="TextBox 1"/>
          <p:cNvSpPr txBox="1"/>
          <p:nvPr/>
        </p:nvSpPr>
        <p:spPr>
          <a:xfrm>
            <a:off x="575733" y="6370137"/>
            <a:ext cx="7983400" cy="400110"/>
          </a:xfrm>
          <a:prstGeom prst="rect">
            <a:avLst/>
          </a:prstGeom>
          <a:solidFill>
            <a:schemeClr val="bg1"/>
          </a:solidFill>
        </p:spPr>
        <p:txBody>
          <a:bodyPr wrap="none" rtlCol="0">
            <a:spAutoFit/>
          </a:bodyPr>
          <a:lstStyle/>
          <a:p>
            <a:r>
              <a:rPr lang="en-US" sz="2000" dirty="0" smtClean="0">
                <a:solidFill>
                  <a:srgbClr val="FF0000"/>
                </a:solidFill>
              </a:rPr>
              <a:t>*</a:t>
            </a:r>
            <a:r>
              <a:rPr lang="en-US" sz="2000" dirty="0" err="1" smtClean="0"/>
              <a:t>Zaidi</a:t>
            </a:r>
            <a:r>
              <a:rPr lang="en-US" sz="2000" dirty="0" smtClean="0"/>
              <a:t> </a:t>
            </a:r>
            <a:r>
              <a:rPr lang="en-US" sz="2000" dirty="0"/>
              <a:t>A, et al. BMJ Case Rep April 16 2017. doi:10.1136/bcr-2016-218148</a:t>
            </a:r>
          </a:p>
        </p:txBody>
      </p:sp>
    </p:spTree>
    <p:extLst>
      <p:ext uri="{BB962C8B-B14F-4D97-AF65-F5344CB8AC3E}">
        <p14:creationId xmlns:p14="http://schemas.microsoft.com/office/powerpoint/2010/main" val="126839551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Loss of body fat and adipose</a:t>
            </a:r>
            <a:r>
              <a:rPr lang="en-US" dirty="0" smtClean="0"/>
              <a:t>-                    associated </a:t>
            </a:r>
            <a:r>
              <a:rPr lang="en-US" dirty="0"/>
              <a:t>macrophages</a:t>
            </a:r>
          </a:p>
          <a:p>
            <a:r>
              <a:rPr lang="en-US" dirty="0"/>
              <a:t>Reduced </a:t>
            </a:r>
            <a:r>
              <a:rPr lang="en-US" dirty="0" smtClean="0"/>
              <a:t>inflammatory-                                    related </a:t>
            </a:r>
            <a:r>
              <a:rPr lang="en-US" dirty="0" err="1"/>
              <a:t>atherogenesis</a:t>
            </a:r>
            <a:endParaRPr lang="en-US" dirty="0"/>
          </a:p>
          <a:p>
            <a:r>
              <a:rPr lang="en-US" dirty="0" err="1" smtClean="0"/>
              <a:t>Antidiabetic</a:t>
            </a:r>
            <a:r>
              <a:rPr lang="en-US" dirty="0" smtClean="0"/>
              <a:t> effect</a:t>
            </a:r>
            <a:endParaRPr lang="en-US" dirty="0"/>
          </a:p>
          <a:p>
            <a:pPr lvl="1"/>
            <a:r>
              <a:rPr lang="en-US" dirty="0"/>
              <a:t>Lower </a:t>
            </a:r>
            <a:r>
              <a:rPr lang="en-US" dirty="0" smtClean="0"/>
              <a:t>Hemoglobin A1c</a:t>
            </a:r>
            <a:endParaRPr lang="en-US" dirty="0"/>
          </a:p>
          <a:p>
            <a:r>
              <a:rPr lang="en-US" dirty="0"/>
              <a:t>Lower total cholesterol and LDL-</a:t>
            </a:r>
            <a:r>
              <a:rPr lang="en-US" dirty="0" smtClean="0"/>
              <a:t>C</a:t>
            </a:r>
          </a:p>
          <a:p>
            <a:r>
              <a:rPr lang="en-US" dirty="0"/>
              <a:t>H</a:t>
            </a:r>
            <a:r>
              <a:rPr lang="en-US" dirty="0" smtClean="0"/>
              <a:t>igher </a:t>
            </a:r>
            <a:r>
              <a:rPr lang="en-US" dirty="0"/>
              <a:t>HDL-C.</a:t>
            </a:r>
          </a:p>
        </p:txBody>
      </p:sp>
      <p:pic>
        <p:nvPicPr>
          <p:cNvPr id="4" name="Picture 3" descr="turmeric-pow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600" y="2336800"/>
            <a:ext cx="3251200" cy="2438400"/>
          </a:xfrm>
          <a:prstGeom prst="rect">
            <a:avLst/>
          </a:prstGeom>
        </p:spPr>
      </p:pic>
      <p:sp>
        <p:nvSpPr>
          <p:cNvPr id="5" name="TextBox 4"/>
          <p:cNvSpPr txBox="1"/>
          <p:nvPr/>
        </p:nvSpPr>
        <p:spPr>
          <a:xfrm>
            <a:off x="457200" y="6366933"/>
            <a:ext cx="8839200" cy="400110"/>
          </a:xfrm>
          <a:prstGeom prst="rect">
            <a:avLst/>
          </a:prstGeom>
          <a:noFill/>
        </p:spPr>
        <p:txBody>
          <a:bodyPr wrap="square" rtlCol="0">
            <a:spAutoFit/>
          </a:bodyPr>
          <a:lstStyle/>
          <a:p>
            <a:r>
              <a:rPr lang="en-US" sz="2000" dirty="0" smtClean="0">
                <a:solidFill>
                  <a:srgbClr val="FF0000"/>
                </a:solidFill>
              </a:rPr>
              <a:t>*</a:t>
            </a:r>
            <a:r>
              <a:rPr lang="is-IS" sz="2000" dirty="0" smtClean="0"/>
              <a:t>S Cuengsamarna et al., jo</a:t>
            </a:r>
            <a:r>
              <a:rPr lang="en-US" sz="2000" dirty="0" err="1"/>
              <a:t>urnal</a:t>
            </a:r>
            <a:r>
              <a:rPr lang="en-US" sz="2000" dirty="0"/>
              <a:t> of Nutritional Biochemistry 25 (2014) 144–</a:t>
            </a:r>
            <a:r>
              <a:rPr lang="en-US" sz="2000" dirty="0" smtClean="0"/>
              <a:t>150.</a:t>
            </a:r>
            <a:endParaRPr lang="is-IS" sz="2000" dirty="0"/>
          </a:p>
        </p:txBody>
      </p:sp>
      <p:sp>
        <p:nvSpPr>
          <p:cNvPr id="7" name="Title 1"/>
          <p:cNvSpPr txBox="1">
            <a:spLocks/>
          </p:cNvSpPr>
          <p:nvPr/>
        </p:nvSpPr>
        <p:spPr>
          <a:xfrm>
            <a:off x="575733" y="27304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Curcumin</a:t>
            </a:r>
            <a:r>
              <a:rPr lang="en-US" b="1" dirty="0" smtClean="0"/>
              <a:t> Has Many Benefits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56650208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Three Forms of </a:t>
            </a:r>
            <a:r>
              <a:rPr lang="en-US" b="1" dirty="0" err="1" smtClean="0"/>
              <a:t>Curcumin</a:t>
            </a:r>
            <a:r>
              <a:rPr lang="en-US" b="1" dirty="0" smtClean="0">
                <a:solidFill>
                  <a:srgbClr val="FF0000"/>
                </a:solidFill>
              </a:rPr>
              <a:t>*</a:t>
            </a:r>
            <a:endParaRPr lang="en-US" b="1" dirty="0">
              <a:solidFill>
                <a:srgbClr val="FF0000"/>
              </a:solidFill>
            </a:endParaRPr>
          </a:p>
        </p:txBody>
      </p:sp>
      <p:pic>
        <p:nvPicPr>
          <p:cNvPr id="4" name="Content Placeholder 3" descr="curcumin_sulfate.png"/>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xfrm>
            <a:off x="-72965" y="1253068"/>
            <a:ext cx="9390959" cy="5164666"/>
          </a:xfrm>
        </p:spPr>
      </p:pic>
      <p:sp>
        <p:nvSpPr>
          <p:cNvPr id="5" name="TextBox 4"/>
          <p:cNvSpPr txBox="1"/>
          <p:nvPr/>
        </p:nvSpPr>
        <p:spPr>
          <a:xfrm>
            <a:off x="457200" y="6417734"/>
            <a:ext cx="8775259" cy="707886"/>
          </a:xfrm>
          <a:prstGeom prst="rect">
            <a:avLst/>
          </a:prstGeom>
          <a:noFill/>
        </p:spPr>
        <p:txBody>
          <a:bodyPr wrap="none" rtlCol="0">
            <a:spAutoFit/>
          </a:bodyPr>
          <a:lstStyle/>
          <a:p>
            <a:r>
              <a:rPr lang="en-US" sz="2000" dirty="0" smtClean="0">
                <a:solidFill>
                  <a:srgbClr val="FF0000"/>
                </a:solidFill>
              </a:rPr>
              <a:t>*</a:t>
            </a:r>
            <a:r>
              <a:rPr lang="en-US" sz="2000" dirty="0" smtClean="0"/>
              <a:t> Figure 1 in SK </a:t>
            </a:r>
            <a:r>
              <a:rPr lang="en-US" sz="2000" dirty="0" err="1" smtClean="0"/>
              <a:t>Varid</a:t>
            </a:r>
            <a:r>
              <a:rPr lang="en-US" sz="2000" dirty="0" smtClean="0"/>
              <a:t> et al,  </a:t>
            </a:r>
            <a:r>
              <a:rPr lang="da-DK" sz="2000" i="1" dirty="0" smtClean="0"/>
              <a:t>Cancer </a:t>
            </a:r>
            <a:r>
              <a:rPr lang="da-DK" sz="2000" i="1" dirty="0" err="1"/>
              <a:t>Epidemiol</a:t>
            </a:r>
            <a:r>
              <a:rPr lang="da-DK" sz="2000" i="1" dirty="0"/>
              <a:t> Biomarkers </a:t>
            </a:r>
            <a:r>
              <a:rPr lang="da-DK" sz="2000" i="1" dirty="0" err="1"/>
              <a:t>Prev</a:t>
            </a:r>
            <a:r>
              <a:rPr lang="da-DK" sz="2000" i="1" dirty="0"/>
              <a:t> </a:t>
            </a:r>
            <a:r>
              <a:rPr lang="da-DK" sz="2000" dirty="0"/>
              <a:t>2008;17:1411-1417. </a:t>
            </a:r>
          </a:p>
          <a:p>
            <a:r>
              <a:rPr lang="en-US" sz="2000" dirty="0" smtClean="0"/>
              <a:t> </a:t>
            </a:r>
            <a:endParaRPr lang="en-US" sz="2000" dirty="0"/>
          </a:p>
        </p:txBody>
      </p:sp>
      <p:sp>
        <p:nvSpPr>
          <p:cNvPr id="3" name="Freeform 2"/>
          <p:cNvSpPr/>
          <p:nvPr/>
        </p:nvSpPr>
        <p:spPr>
          <a:xfrm>
            <a:off x="2030054" y="5638800"/>
            <a:ext cx="1381880" cy="520287"/>
          </a:xfrm>
          <a:custGeom>
            <a:avLst/>
            <a:gdLst>
              <a:gd name="connsiteX0" fmla="*/ 611546 w 1381880"/>
              <a:gd name="connsiteY0" fmla="*/ 0 h 520287"/>
              <a:gd name="connsiteX1" fmla="*/ 1946 w 1381880"/>
              <a:gd name="connsiteY1" fmla="*/ 135467 h 520287"/>
              <a:gd name="connsiteX2" fmla="*/ 442213 w 1381880"/>
              <a:gd name="connsiteY2" fmla="*/ 491067 h 520287"/>
              <a:gd name="connsiteX3" fmla="*/ 1102613 w 1381880"/>
              <a:gd name="connsiteY3" fmla="*/ 457200 h 520287"/>
              <a:gd name="connsiteX4" fmla="*/ 1356613 w 1381880"/>
              <a:gd name="connsiteY4" fmla="*/ 118533 h 520287"/>
              <a:gd name="connsiteX5" fmla="*/ 526879 w 1381880"/>
              <a:gd name="connsiteY5" fmla="*/ 0 h 520287"/>
              <a:gd name="connsiteX6" fmla="*/ 526879 w 1381880"/>
              <a:gd name="connsiteY6" fmla="*/ 0 h 5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80" h="520287">
                <a:moveTo>
                  <a:pt x="611546" y="0"/>
                </a:moveTo>
                <a:cubicBezTo>
                  <a:pt x="320857" y="26811"/>
                  <a:pt x="30168" y="53623"/>
                  <a:pt x="1946" y="135467"/>
                </a:cubicBezTo>
                <a:cubicBezTo>
                  <a:pt x="-26276" y="217311"/>
                  <a:pt x="258768" y="437445"/>
                  <a:pt x="442213" y="491067"/>
                </a:cubicBezTo>
                <a:cubicBezTo>
                  <a:pt x="625658" y="544689"/>
                  <a:pt x="950213" y="519289"/>
                  <a:pt x="1102613" y="457200"/>
                </a:cubicBezTo>
                <a:cubicBezTo>
                  <a:pt x="1255013" y="395111"/>
                  <a:pt x="1452569" y="194733"/>
                  <a:pt x="1356613" y="118533"/>
                </a:cubicBezTo>
                <a:cubicBezTo>
                  <a:pt x="1260657" y="42333"/>
                  <a:pt x="526879" y="0"/>
                  <a:pt x="526879" y="0"/>
                </a:cubicBezTo>
                <a:lnTo>
                  <a:pt x="526879" y="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604424" y="4372801"/>
            <a:ext cx="3126089" cy="923330"/>
          </a:xfrm>
          <a:prstGeom prst="rect">
            <a:avLst/>
          </a:prstGeom>
          <a:noFill/>
          <a:ln>
            <a:noFill/>
          </a:ln>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SULFATE!!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76079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Curcumin</a:t>
            </a:r>
            <a:r>
              <a:rPr lang="en-US" b="1" dirty="0" smtClean="0"/>
              <a:t> Goes Around and Around Delivering Sulfate to Liver!</a:t>
            </a:r>
            <a:endParaRPr lang="en-US" b="1" dirty="0"/>
          </a:p>
        </p:txBody>
      </p:sp>
      <p:pic>
        <p:nvPicPr>
          <p:cNvPr id="4" name="Content Placeholder 3" descr="liver_stomach.jpg"/>
          <p:cNvPicPr>
            <a:picLocks noGrp="1" noChangeAspect="1"/>
          </p:cNvPicPr>
          <p:nvPr>
            <p:ph idx="1"/>
          </p:nvPr>
        </p:nvPicPr>
        <p:blipFill>
          <a:blip r:embed="rId2">
            <a:extLst>
              <a:ext uri="{28A0092B-C50C-407E-A947-70E740481C1C}">
                <a14:useLocalDpi xmlns:a14="http://schemas.microsoft.com/office/drawing/2010/main" val="0"/>
              </a:ext>
            </a:extLst>
          </a:blip>
          <a:srcRect l="-22732" r="-22732"/>
          <a:stretch>
            <a:fillRect/>
          </a:stretch>
        </p:blipFill>
        <p:spPr/>
      </p:pic>
      <p:sp>
        <p:nvSpPr>
          <p:cNvPr id="6" name="Freeform 5"/>
          <p:cNvSpPr/>
          <p:nvPr/>
        </p:nvSpPr>
        <p:spPr>
          <a:xfrm>
            <a:off x="1370948" y="3811711"/>
            <a:ext cx="2221404" cy="2600256"/>
          </a:xfrm>
          <a:custGeom>
            <a:avLst/>
            <a:gdLst>
              <a:gd name="connsiteX0" fmla="*/ 745719 w 2221404"/>
              <a:gd name="connsiteY0" fmla="*/ 99889 h 2600256"/>
              <a:gd name="connsiteX1" fmla="*/ 1473852 w 2221404"/>
              <a:gd name="connsiteY1" fmla="*/ 32156 h 2600256"/>
              <a:gd name="connsiteX2" fmla="*/ 1727852 w 2221404"/>
              <a:gd name="connsiteY2" fmla="*/ 540156 h 2600256"/>
              <a:gd name="connsiteX3" fmla="*/ 1964919 w 2221404"/>
              <a:gd name="connsiteY3" fmla="*/ 1776289 h 2600256"/>
              <a:gd name="connsiteX4" fmla="*/ 2100385 w 2221404"/>
              <a:gd name="connsiteY4" fmla="*/ 2555222 h 2600256"/>
              <a:gd name="connsiteX5" fmla="*/ 85319 w 2221404"/>
              <a:gd name="connsiteY5" fmla="*/ 2385889 h 2600256"/>
              <a:gd name="connsiteX6" fmla="*/ 407052 w 2221404"/>
              <a:gd name="connsiteY6" fmla="*/ 1386822 h 2600256"/>
              <a:gd name="connsiteX7" fmla="*/ 711852 w 2221404"/>
              <a:gd name="connsiteY7" fmla="*/ 489356 h 2600256"/>
              <a:gd name="connsiteX8" fmla="*/ 745719 w 2221404"/>
              <a:gd name="connsiteY8" fmla="*/ 99889 h 26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1404" h="2600256">
                <a:moveTo>
                  <a:pt x="745719" y="99889"/>
                </a:moveTo>
                <a:cubicBezTo>
                  <a:pt x="872719" y="23689"/>
                  <a:pt x="1310163" y="-41222"/>
                  <a:pt x="1473852" y="32156"/>
                </a:cubicBezTo>
                <a:cubicBezTo>
                  <a:pt x="1637541" y="105534"/>
                  <a:pt x="1646008" y="249467"/>
                  <a:pt x="1727852" y="540156"/>
                </a:cubicBezTo>
                <a:cubicBezTo>
                  <a:pt x="1809696" y="830845"/>
                  <a:pt x="1902830" y="1440445"/>
                  <a:pt x="1964919" y="1776289"/>
                </a:cubicBezTo>
                <a:cubicBezTo>
                  <a:pt x="2027008" y="2112133"/>
                  <a:pt x="2413652" y="2453622"/>
                  <a:pt x="2100385" y="2555222"/>
                </a:cubicBezTo>
                <a:cubicBezTo>
                  <a:pt x="1787118" y="2656822"/>
                  <a:pt x="367541" y="2580622"/>
                  <a:pt x="85319" y="2385889"/>
                </a:cubicBezTo>
                <a:cubicBezTo>
                  <a:pt x="-196903" y="2191156"/>
                  <a:pt x="302630" y="1702911"/>
                  <a:pt x="407052" y="1386822"/>
                </a:cubicBezTo>
                <a:cubicBezTo>
                  <a:pt x="511474" y="1070733"/>
                  <a:pt x="652585" y="706667"/>
                  <a:pt x="711852" y="489356"/>
                </a:cubicBezTo>
                <a:cubicBezTo>
                  <a:pt x="771119" y="272045"/>
                  <a:pt x="618719" y="176089"/>
                  <a:pt x="745719" y="99889"/>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127101" y="2848375"/>
            <a:ext cx="4250920" cy="3734468"/>
          </a:xfrm>
          <a:custGeom>
            <a:avLst/>
            <a:gdLst>
              <a:gd name="connsiteX0" fmla="*/ 2292502 w 4250920"/>
              <a:gd name="connsiteY0" fmla="*/ 335095 h 3734468"/>
              <a:gd name="connsiteX1" fmla="*/ 2563436 w 4250920"/>
              <a:gd name="connsiteY1" fmla="*/ 809228 h 3734468"/>
              <a:gd name="connsiteX2" fmla="*/ 2648102 w 4250920"/>
              <a:gd name="connsiteY2" fmla="*/ 1181762 h 3734468"/>
              <a:gd name="connsiteX3" fmla="*/ 2749702 w 4250920"/>
              <a:gd name="connsiteY3" fmla="*/ 1435762 h 3734468"/>
              <a:gd name="connsiteX4" fmla="*/ 2631169 w 4250920"/>
              <a:gd name="connsiteY4" fmla="*/ 1554295 h 3734468"/>
              <a:gd name="connsiteX5" fmla="*/ 2275569 w 4250920"/>
              <a:gd name="connsiteY5" fmla="*/ 1791362 h 3734468"/>
              <a:gd name="connsiteX6" fmla="*/ 2461836 w 4250920"/>
              <a:gd name="connsiteY6" fmla="*/ 2299362 h 3734468"/>
              <a:gd name="connsiteX7" fmla="*/ 2648102 w 4250920"/>
              <a:gd name="connsiteY7" fmla="*/ 2621095 h 3734468"/>
              <a:gd name="connsiteX8" fmla="*/ 3240769 w 4250920"/>
              <a:gd name="connsiteY8" fmla="*/ 2604162 h 3734468"/>
              <a:gd name="connsiteX9" fmla="*/ 3613302 w 4250920"/>
              <a:gd name="connsiteY9" fmla="*/ 2316295 h 3734468"/>
              <a:gd name="connsiteX10" fmla="*/ 3731836 w 4250920"/>
              <a:gd name="connsiteY10" fmla="*/ 2180828 h 3734468"/>
              <a:gd name="connsiteX11" fmla="*/ 4087436 w 4250920"/>
              <a:gd name="connsiteY11" fmla="*/ 2587228 h 3734468"/>
              <a:gd name="connsiteX12" fmla="*/ 4104369 w 4250920"/>
              <a:gd name="connsiteY12" fmla="*/ 3383095 h 3734468"/>
              <a:gd name="connsiteX13" fmla="*/ 2241702 w 4250920"/>
              <a:gd name="connsiteY13" fmla="*/ 3670962 h 3734468"/>
              <a:gd name="connsiteX14" fmla="*/ 497569 w 4250920"/>
              <a:gd name="connsiteY14" fmla="*/ 3467762 h 3734468"/>
              <a:gd name="connsiteX15" fmla="*/ 6502 w 4250920"/>
              <a:gd name="connsiteY15" fmla="*/ 1114028 h 3734468"/>
              <a:gd name="connsiteX16" fmla="*/ 294369 w 4250920"/>
              <a:gd name="connsiteY16" fmla="*/ 81095 h 3734468"/>
              <a:gd name="connsiteX17" fmla="*/ 1344236 w 4250920"/>
              <a:gd name="connsiteY17" fmla="*/ 81095 h 3734468"/>
              <a:gd name="connsiteX18" fmla="*/ 2021569 w 4250920"/>
              <a:gd name="connsiteY18" fmla="*/ 199628 h 3734468"/>
              <a:gd name="connsiteX19" fmla="*/ 2377169 w 4250920"/>
              <a:gd name="connsiteY19" fmla="*/ 352028 h 3734468"/>
              <a:gd name="connsiteX20" fmla="*/ 2377169 w 4250920"/>
              <a:gd name="connsiteY20" fmla="*/ 352028 h 373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0920" h="3734468">
                <a:moveTo>
                  <a:pt x="2292502" y="335095"/>
                </a:moveTo>
                <a:cubicBezTo>
                  <a:pt x="2398335" y="501606"/>
                  <a:pt x="2504169" y="668117"/>
                  <a:pt x="2563436" y="809228"/>
                </a:cubicBezTo>
                <a:cubicBezTo>
                  <a:pt x="2622703" y="950339"/>
                  <a:pt x="2617058" y="1077340"/>
                  <a:pt x="2648102" y="1181762"/>
                </a:cubicBezTo>
                <a:cubicBezTo>
                  <a:pt x="2679146" y="1286184"/>
                  <a:pt x="2752524" y="1373673"/>
                  <a:pt x="2749702" y="1435762"/>
                </a:cubicBezTo>
                <a:cubicBezTo>
                  <a:pt x="2746880" y="1497851"/>
                  <a:pt x="2710191" y="1495028"/>
                  <a:pt x="2631169" y="1554295"/>
                </a:cubicBezTo>
                <a:cubicBezTo>
                  <a:pt x="2552147" y="1613562"/>
                  <a:pt x="2303791" y="1667184"/>
                  <a:pt x="2275569" y="1791362"/>
                </a:cubicBezTo>
                <a:cubicBezTo>
                  <a:pt x="2247347" y="1915540"/>
                  <a:pt x="2399747" y="2161073"/>
                  <a:pt x="2461836" y="2299362"/>
                </a:cubicBezTo>
                <a:cubicBezTo>
                  <a:pt x="2523925" y="2437651"/>
                  <a:pt x="2518280" y="2570295"/>
                  <a:pt x="2648102" y="2621095"/>
                </a:cubicBezTo>
                <a:cubicBezTo>
                  <a:pt x="2777924" y="2671895"/>
                  <a:pt x="3079902" y="2654962"/>
                  <a:pt x="3240769" y="2604162"/>
                </a:cubicBezTo>
                <a:cubicBezTo>
                  <a:pt x="3401636" y="2553362"/>
                  <a:pt x="3531458" y="2386851"/>
                  <a:pt x="3613302" y="2316295"/>
                </a:cubicBezTo>
                <a:cubicBezTo>
                  <a:pt x="3695146" y="2245739"/>
                  <a:pt x="3652814" y="2135673"/>
                  <a:pt x="3731836" y="2180828"/>
                </a:cubicBezTo>
                <a:cubicBezTo>
                  <a:pt x="3810858" y="2225983"/>
                  <a:pt x="4025347" y="2386850"/>
                  <a:pt x="4087436" y="2587228"/>
                </a:cubicBezTo>
                <a:cubicBezTo>
                  <a:pt x="4149525" y="2787606"/>
                  <a:pt x="4411991" y="3202473"/>
                  <a:pt x="4104369" y="3383095"/>
                </a:cubicBezTo>
                <a:cubicBezTo>
                  <a:pt x="3796747" y="3563717"/>
                  <a:pt x="2842835" y="3656851"/>
                  <a:pt x="2241702" y="3670962"/>
                </a:cubicBezTo>
                <a:cubicBezTo>
                  <a:pt x="1640569" y="3685073"/>
                  <a:pt x="870102" y="3893918"/>
                  <a:pt x="497569" y="3467762"/>
                </a:cubicBezTo>
                <a:cubicBezTo>
                  <a:pt x="125036" y="3041606"/>
                  <a:pt x="40369" y="1678472"/>
                  <a:pt x="6502" y="1114028"/>
                </a:cubicBezTo>
                <a:cubicBezTo>
                  <a:pt x="-27365" y="549584"/>
                  <a:pt x="71413" y="253250"/>
                  <a:pt x="294369" y="81095"/>
                </a:cubicBezTo>
                <a:cubicBezTo>
                  <a:pt x="517325" y="-91060"/>
                  <a:pt x="1056369" y="61340"/>
                  <a:pt x="1344236" y="81095"/>
                </a:cubicBezTo>
                <a:cubicBezTo>
                  <a:pt x="1632103" y="100850"/>
                  <a:pt x="1849413" y="154472"/>
                  <a:pt x="2021569" y="199628"/>
                </a:cubicBezTo>
                <a:cubicBezTo>
                  <a:pt x="2193724" y="244783"/>
                  <a:pt x="2377169" y="352028"/>
                  <a:pt x="2377169" y="352028"/>
                </a:cubicBezTo>
                <a:lnTo>
                  <a:pt x="2377169" y="352028"/>
                </a:ln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127101" y="2714941"/>
            <a:ext cx="4250920" cy="3734468"/>
          </a:xfrm>
          <a:custGeom>
            <a:avLst/>
            <a:gdLst>
              <a:gd name="connsiteX0" fmla="*/ 2292502 w 4250920"/>
              <a:gd name="connsiteY0" fmla="*/ 335095 h 3734468"/>
              <a:gd name="connsiteX1" fmla="*/ 2563436 w 4250920"/>
              <a:gd name="connsiteY1" fmla="*/ 809228 h 3734468"/>
              <a:gd name="connsiteX2" fmla="*/ 2648102 w 4250920"/>
              <a:gd name="connsiteY2" fmla="*/ 1181762 h 3734468"/>
              <a:gd name="connsiteX3" fmla="*/ 2749702 w 4250920"/>
              <a:gd name="connsiteY3" fmla="*/ 1435762 h 3734468"/>
              <a:gd name="connsiteX4" fmla="*/ 2631169 w 4250920"/>
              <a:gd name="connsiteY4" fmla="*/ 1554295 h 3734468"/>
              <a:gd name="connsiteX5" fmla="*/ 2275569 w 4250920"/>
              <a:gd name="connsiteY5" fmla="*/ 1791362 h 3734468"/>
              <a:gd name="connsiteX6" fmla="*/ 2461836 w 4250920"/>
              <a:gd name="connsiteY6" fmla="*/ 2299362 h 3734468"/>
              <a:gd name="connsiteX7" fmla="*/ 2648102 w 4250920"/>
              <a:gd name="connsiteY7" fmla="*/ 2621095 h 3734468"/>
              <a:gd name="connsiteX8" fmla="*/ 3240769 w 4250920"/>
              <a:gd name="connsiteY8" fmla="*/ 2604162 h 3734468"/>
              <a:gd name="connsiteX9" fmla="*/ 3613302 w 4250920"/>
              <a:gd name="connsiteY9" fmla="*/ 2316295 h 3734468"/>
              <a:gd name="connsiteX10" fmla="*/ 3731836 w 4250920"/>
              <a:gd name="connsiteY10" fmla="*/ 2180828 h 3734468"/>
              <a:gd name="connsiteX11" fmla="*/ 4087436 w 4250920"/>
              <a:gd name="connsiteY11" fmla="*/ 2587228 h 3734468"/>
              <a:gd name="connsiteX12" fmla="*/ 4104369 w 4250920"/>
              <a:gd name="connsiteY12" fmla="*/ 3383095 h 3734468"/>
              <a:gd name="connsiteX13" fmla="*/ 2241702 w 4250920"/>
              <a:gd name="connsiteY13" fmla="*/ 3670962 h 3734468"/>
              <a:gd name="connsiteX14" fmla="*/ 497569 w 4250920"/>
              <a:gd name="connsiteY14" fmla="*/ 3467762 h 3734468"/>
              <a:gd name="connsiteX15" fmla="*/ 6502 w 4250920"/>
              <a:gd name="connsiteY15" fmla="*/ 1114028 h 3734468"/>
              <a:gd name="connsiteX16" fmla="*/ 294369 w 4250920"/>
              <a:gd name="connsiteY16" fmla="*/ 81095 h 3734468"/>
              <a:gd name="connsiteX17" fmla="*/ 1344236 w 4250920"/>
              <a:gd name="connsiteY17" fmla="*/ 81095 h 3734468"/>
              <a:gd name="connsiteX18" fmla="*/ 2021569 w 4250920"/>
              <a:gd name="connsiteY18" fmla="*/ 199628 h 3734468"/>
              <a:gd name="connsiteX19" fmla="*/ 2377169 w 4250920"/>
              <a:gd name="connsiteY19" fmla="*/ 352028 h 3734468"/>
              <a:gd name="connsiteX20" fmla="*/ 2377169 w 4250920"/>
              <a:gd name="connsiteY20" fmla="*/ 352028 h 373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0920" h="3734468">
                <a:moveTo>
                  <a:pt x="2292502" y="335095"/>
                </a:moveTo>
                <a:cubicBezTo>
                  <a:pt x="2398335" y="501606"/>
                  <a:pt x="2504169" y="668117"/>
                  <a:pt x="2563436" y="809228"/>
                </a:cubicBezTo>
                <a:cubicBezTo>
                  <a:pt x="2622703" y="950339"/>
                  <a:pt x="2617058" y="1077340"/>
                  <a:pt x="2648102" y="1181762"/>
                </a:cubicBezTo>
                <a:cubicBezTo>
                  <a:pt x="2679146" y="1286184"/>
                  <a:pt x="2752524" y="1373673"/>
                  <a:pt x="2749702" y="1435762"/>
                </a:cubicBezTo>
                <a:cubicBezTo>
                  <a:pt x="2746880" y="1497851"/>
                  <a:pt x="2710191" y="1495028"/>
                  <a:pt x="2631169" y="1554295"/>
                </a:cubicBezTo>
                <a:cubicBezTo>
                  <a:pt x="2552147" y="1613562"/>
                  <a:pt x="2303791" y="1667184"/>
                  <a:pt x="2275569" y="1791362"/>
                </a:cubicBezTo>
                <a:cubicBezTo>
                  <a:pt x="2247347" y="1915540"/>
                  <a:pt x="2399747" y="2161073"/>
                  <a:pt x="2461836" y="2299362"/>
                </a:cubicBezTo>
                <a:cubicBezTo>
                  <a:pt x="2523925" y="2437651"/>
                  <a:pt x="2518280" y="2570295"/>
                  <a:pt x="2648102" y="2621095"/>
                </a:cubicBezTo>
                <a:cubicBezTo>
                  <a:pt x="2777924" y="2671895"/>
                  <a:pt x="3079902" y="2654962"/>
                  <a:pt x="3240769" y="2604162"/>
                </a:cubicBezTo>
                <a:cubicBezTo>
                  <a:pt x="3401636" y="2553362"/>
                  <a:pt x="3531458" y="2386851"/>
                  <a:pt x="3613302" y="2316295"/>
                </a:cubicBezTo>
                <a:cubicBezTo>
                  <a:pt x="3695146" y="2245739"/>
                  <a:pt x="3652814" y="2135673"/>
                  <a:pt x="3731836" y="2180828"/>
                </a:cubicBezTo>
                <a:cubicBezTo>
                  <a:pt x="3810858" y="2225983"/>
                  <a:pt x="4025347" y="2386850"/>
                  <a:pt x="4087436" y="2587228"/>
                </a:cubicBezTo>
                <a:cubicBezTo>
                  <a:pt x="4149525" y="2787606"/>
                  <a:pt x="4411991" y="3202473"/>
                  <a:pt x="4104369" y="3383095"/>
                </a:cubicBezTo>
                <a:cubicBezTo>
                  <a:pt x="3796747" y="3563717"/>
                  <a:pt x="2842835" y="3656851"/>
                  <a:pt x="2241702" y="3670962"/>
                </a:cubicBezTo>
                <a:cubicBezTo>
                  <a:pt x="1640569" y="3685073"/>
                  <a:pt x="870102" y="3893918"/>
                  <a:pt x="497569" y="3467762"/>
                </a:cubicBezTo>
                <a:cubicBezTo>
                  <a:pt x="125036" y="3041606"/>
                  <a:pt x="40369" y="1678472"/>
                  <a:pt x="6502" y="1114028"/>
                </a:cubicBezTo>
                <a:cubicBezTo>
                  <a:pt x="-27365" y="549584"/>
                  <a:pt x="71413" y="253250"/>
                  <a:pt x="294369" y="81095"/>
                </a:cubicBezTo>
                <a:cubicBezTo>
                  <a:pt x="517325" y="-91060"/>
                  <a:pt x="1056369" y="61340"/>
                  <a:pt x="1344236" y="81095"/>
                </a:cubicBezTo>
                <a:cubicBezTo>
                  <a:pt x="1632103" y="100850"/>
                  <a:pt x="1849413" y="154472"/>
                  <a:pt x="2021569" y="199628"/>
                </a:cubicBezTo>
                <a:cubicBezTo>
                  <a:pt x="2193724" y="244783"/>
                  <a:pt x="2377169" y="352028"/>
                  <a:pt x="2377169" y="352028"/>
                </a:cubicBezTo>
                <a:lnTo>
                  <a:pt x="2377169" y="352028"/>
                </a:ln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279501" y="2867341"/>
            <a:ext cx="4250920" cy="3734468"/>
          </a:xfrm>
          <a:custGeom>
            <a:avLst/>
            <a:gdLst>
              <a:gd name="connsiteX0" fmla="*/ 2292502 w 4250920"/>
              <a:gd name="connsiteY0" fmla="*/ 335095 h 3734468"/>
              <a:gd name="connsiteX1" fmla="*/ 2563436 w 4250920"/>
              <a:gd name="connsiteY1" fmla="*/ 809228 h 3734468"/>
              <a:gd name="connsiteX2" fmla="*/ 2648102 w 4250920"/>
              <a:gd name="connsiteY2" fmla="*/ 1181762 h 3734468"/>
              <a:gd name="connsiteX3" fmla="*/ 2749702 w 4250920"/>
              <a:gd name="connsiteY3" fmla="*/ 1435762 h 3734468"/>
              <a:gd name="connsiteX4" fmla="*/ 2631169 w 4250920"/>
              <a:gd name="connsiteY4" fmla="*/ 1554295 h 3734468"/>
              <a:gd name="connsiteX5" fmla="*/ 2275569 w 4250920"/>
              <a:gd name="connsiteY5" fmla="*/ 1791362 h 3734468"/>
              <a:gd name="connsiteX6" fmla="*/ 2461836 w 4250920"/>
              <a:gd name="connsiteY6" fmla="*/ 2299362 h 3734468"/>
              <a:gd name="connsiteX7" fmla="*/ 2648102 w 4250920"/>
              <a:gd name="connsiteY7" fmla="*/ 2621095 h 3734468"/>
              <a:gd name="connsiteX8" fmla="*/ 3240769 w 4250920"/>
              <a:gd name="connsiteY8" fmla="*/ 2604162 h 3734468"/>
              <a:gd name="connsiteX9" fmla="*/ 3613302 w 4250920"/>
              <a:gd name="connsiteY9" fmla="*/ 2316295 h 3734468"/>
              <a:gd name="connsiteX10" fmla="*/ 3731836 w 4250920"/>
              <a:gd name="connsiteY10" fmla="*/ 2180828 h 3734468"/>
              <a:gd name="connsiteX11" fmla="*/ 4087436 w 4250920"/>
              <a:gd name="connsiteY11" fmla="*/ 2587228 h 3734468"/>
              <a:gd name="connsiteX12" fmla="*/ 4104369 w 4250920"/>
              <a:gd name="connsiteY12" fmla="*/ 3383095 h 3734468"/>
              <a:gd name="connsiteX13" fmla="*/ 2241702 w 4250920"/>
              <a:gd name="connsiteY13" fmla="*/ 3670962 h 3734468"/>
              <a:gd name="connsiteX14" fmla="*/ 497569 w 4250920"/>
              <a:gd name="connsiteY14" fmla="*/ 3467762 h 3734468"/>
              <a:gd name="connsiteX15" fmla="*/ 6502 w 4250920"/>
              <a:gd name="connsiteY15" fmla="*/ 1114028 h 3734468"/>
              <a:gd name="connsiteX16" fmla="*/ 294369 w 4250920"/>
              <a:gd name="connsiteY16" fmla="*/ 81095 h 3734468"/>
              <a:gd name="connsiteX17" fmla="*/ 1344236 w 4250920"/>
              <a:gd name="connsiteY17" fmla="*/ 81095 h 3734468"/>
              <a:gd name="connsiteX18" fmla="*/ 2021569 w 4250920"/>
              <a:gd name="connsiteY18" fmla="*/ 199628 h 3734468"/>
              <a:gd name="connsiteX19" fmla="*/ 2377169 w 4250920"/>
              <a:gd name="connsiteY19" fmla="*/ 352028 h 3734468"/>
              <a:gd name="connsiteX20" fmla="*/ 2377169 w 4250920"/>
              <a:gd name="connsiteY20" fmla="*/ 352028 h 373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0920" h="3734468">
                <a:moveTo>
                  <a:pt x="2292502" y="335095"/>
                </a:moveTo>
                <a:cubicBezTo>
                  <a:pt x="2398335" y="501606"/>
                  <a:pt x="2504169" y="668117"/>
                  <a:pt x="2563436" y="809228"/>
                </a:cubicBezTo>
                <a:cubicBezTo>
                  <a:pt x="2622703" y="950339"/>
                  <a:pt x="2617058" y="1077340"/>
                  <a:pt x="2648102" y="1181762"/>
                </a:cubicBezTo>
                <a:cubicBezTo>
                  <a:pt x="2679146" y="1286184"/>
                  <a:pt x="2752524" y="1373673"/>
                  <a:pt x="2749702" y="1435762"/>
                </a:cubicBezTo>
                <a:cubicBezTo>
                  <a:pt x="2746880" y="1497851"/>
                  <a:pt x="2710191" y="1495028"/>
                  <a:pt x="2631169" y="1554295"/>
                </a:cubicBezTo>
                <a:cubicBezTo>
                  <a:pt x="2552147" y="1613562"/>
                  <a:pt x="2303791" y="1667184"/>
                  <a:pt x="2275569" y="1791362"/>
                </a:cubicBezTo>
                <a:cubicBezTo>
                  <a:pt x="2247347" y="1915540"/>
                  <a:pt x="2399747" y="2161073"/>
                  <a:pt x="2461836" y="2299362"/>
                </a:cubicBezTo>
                <a:cubicBezTo>
                  <a:pt x="2523925" y="2437651"/>
                  <a:pt x="2518280" y="2570295"/>
                  <a:pt x="2648102" y="2621095"/>
                </a:cubicBezTo>
                <a:cubicBezTo>
                  <a:pt x="2777924" y="2671895"/>
                  <a:pt x="3079902" y="2654962"/>
                  <a:pt x="3240769" y="2604162"/>
                </a:cubicBezTo>
                <a:cubicBezTo>
                  <a:pt x="3401636" y="2553362"/>
                  <a:pt x="3531458" y="2386851"/>
                  <a:pt x="3613302" y="2316295"/>
                </a:cubicBezTo>
                <a:cubicBezTo>
                  <a:pt x="3695146" y="2245739"/>
                  <a:pt x="3652814" y="2135673"/>
                  <a:pt x="3731836" y="2180828"/>
                </a:cubicBezTo>
                <a:cubicBezTo>
                  <a:pt x="3810858" y="2225983"/>
                  <a:pt x="4025347" y="2386850"/>
                  <a:pt x="4087436" y="2587228"/>
                </a:cubicBezTo>
                <a:cubicBezTo>
                  <a:pt x="4149525" y="2787606"/>
                  <a:pt x="4411991" y="3202473"/>
                  <a:pt x="4104369" y="3383095"/>
                </a:cubicBezTo>
                <a:cubicBezTo>
                  <a:pt x="3796747" y="3563717"/>
                  <a:pt x="2842835" y="3656851"/>
                  <a:pt x="2241702" y="3670962"/>
                </a:cubicBezTo>
                <a:cubicBezTo>
                  <a:pt x="1640569" y="3685073"/>
                  <a:pt x="870102" y="3893918"/>
                  <a:pt x="497569" y="3467762"/>
                </a:cubicBezTo>
                <a:cubicBezTo>
                  <a:pt x="125036" y="3041606"/>
                  <a:pt x="40369" y="1678472"/>
                  <a:pt x="6502" y="1114028"/>
                </a:cubicBezTo>
                <a:cubicBezTo>
                  <a:pt x="-27365" y="549584"/>
                  <a:pt x="71413" y="253250"/>
                  <a:pt x="294369" y="81095"/>
                </a:cubicBezTo>
                <a:cubicBezTo>
                  <a:pt x="517325" y="-91060"/>
                  <a:pt x="1056369" y="61340"/>
                  <a:pt x="1344236" y="81095"/>
                </a:cubicBezTo>
                <a:cubicBezTo>
                  <a:pt x="1632103" y="100850"/>
                  <a:pt x="1849413" y="154472"/>
                  <a:pt x="2021569" y="199628"/>
                </a:cubicBezTo>
                <a:cubicBezTo>
                  <a:pt x="2193724" y="244783"/>
                  <a:pt x="2377169" y="352028"/>
                  <a:pt x="2377169" y="352028"/>
                </a:cubicBezTo>
                <a:lnTo>
                  <a:pt x="2377169" y="352028"/>
                </a:ln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127107" y="2681081"/>
            <a:ext cx="4250920" cy="3734468"/>
          </a:xfrm>
          <a:custGeom>
            <a:avLst/>
            <a:gdLst>
              <a:gd name="connsiteX0" fmla="*/ 2292502 w 4250920"/>
              <a:gd name="connsiteY0" fmla="*/ 335095 h 3734468"/>
              <a:gd name="connsiteX1" fmla="*/ 2563436 w 4250920"/>
              <a:gd name="connsiteY1" fmla="*/ 809228 h 3734468"/>
              <a:gd name="connsiteX2" fmla="*/ 2648102 w 4250920"/>
              <a:gd name="connsiteY2" fmla="*/ 1181762 h 3734468"/>
              <a:gd name="connsiteX3" fmla="*/ 2749702 w 4250920"/>
              <a:gd name="connsiteY3" fmla="*/ 1435762 h 3734468"/>
              <a:gd name="connsiteX4" fmla="*/ 2631169 w 4250920"/>
              <a:gd name="connsiteY4" fmla="*/ 1554295 h 3734468"/>
              <a:gd name="connsiteX5" fmla="*/ 2275569 w 4250920"/>
              <a:gd name="connsiteY5" fmla="*/ 1791362 h 3734468"/>
              <a:gd name="connsiteX6" fmla="*/ 2461836 w 4250920"/>
              <a:gd name="connsiteY6" fmla="*/ 2299362 h 3734468"/>
              <a:gd name="connsiteX7" fmla="*/ 2648102 w 4250920"/>
              <a:gd name="connsiteY7" fmla="*/ 2621095 h 3734468"/>
              <a:gd name="connsiteX8" fmla="*/ 3240769 w 4250920"/>
              <a:gd name="connsiteY8" fmla="*/ 2604162 h 3734468"/>
              <a:gd name="connsiteX9" fmla="*/ 3613302 w 4250920"/>
              <a:gd name="connsiteY9" fmla="*/ 2316295 h 3734468"/>
              <a:gd name="connsiteX10" fmla="*/ 3731836 w 4250920"/>
              <a:gd name="connsiteY10" fmla="*/ 2180828 h 3734468"/>
              <a:gd name="connsiteX11" fmla="*/ 4087436 w 4250920"/>
              <a:gd name="connsiteY11" fmla="*/ 2587228 h 3734468"/>
              <a:gd name="connsiteX12" fmla="*/ 4104369 w 4250920"/>
              <a:gd name="connsiteY12" fmla="*/ 3383095 h 3734468"/>
              <a:gd name="connsiteX13" fmla="*/ 2241702 w 4250920"/>
              <a:gd name="connsiteY13" fmla="*/ 3670962 h 3734468"/>
              <a:gd name="connsiteX14" fmla="*/ 497569 w 4250920"/>
              <a:gd name="connsiteY14" fmla="*/ 3467762 h 3734468"/>
              <a:gd name="connsiteX15" fmla="*/ 6502 w 4250920"/>
              <a:gd name="connsiteY15" fmla="*/ 1114028 h 3734468"/>
              <a:gd name="connsiteX16" fmla="*/ 294369 w 4250920"/>
              <a:gd name="connsiteY16" fmla="*/ 81095 h 3734468"/>
              <a:gd name="connsiteX17" fmla="*/ 1344236 w 4250920"/>
              <a:gd name="connsiteY17" fmla="*/ 81095 h 3734468"/>
              <a:gd name="connsiteX18" fmla="*/ 2021569 w 4250920"/>
              <a:gd name="connsiteY18" fmla="*/ 199628 h 3734468"/>
              <a:gd name="connsiteX19" fmla="*/ 2377169 w 4250920"/>
              <a:gd name="connsiteY19" fmla="*/ 352028 h 3734468"/>
              <a:gd name="connsiteX20" fmla="*/ 2377169 w 4250920"/>
              <a:gd name="connsiteY20" fmla="*/ 352028 h 373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0920" h="3734468">
                <a:moveTo>
                  <a:pt x="2292502" y="335095"/>
                </a:moveTo>
                <a:cubicBezTo>
                  <a:pt x="2398335" y="501606"/>
                  <a:pt x="2504169" y="668117"/>
                  <a:pt x="2563436" y="809228"/>
                </a:cubicBezTo>
                <a:cubicBezTo>
                  <a:pt x="2622703" y="950339"/>
                  <a:pt x="2617058" y="1077340"/>
                  <a:pt x="2648102" y="1181762"/>
                </a:cubicBezTo>
                <a:cubicBezTo>
                  <a:pt x="2679146" y="1286184"/>
                  <a:pt x="2752524" y="1373673"/>
                  <a:pt x="2749702" y="1435762"/>
                </a:cubicBezTo>
                <a:cubicBezTo>
                  <a:pt x="2746880" y="1497851"/>
                  <a:pt x="2710191" y="1495028"/>
                  <a:pt x="2631169" y="1554295"/>
                </a:cubicBezTo>
                <a:cubicBezTo>
                  <a:pt x="2552147" y="1613562"/>
                  <a:pt x="2303791" y="1667184"/>
                  <a:pt x="2275569" y="1791362"/>
                </a:cubicBezTo>
                <a:cubicBezTo>
                  <a:pt x="2247347" y="1915540"/>
                  <a:pt x="2399747" y="2161073"/>
                  <a:pt x="2461836" y="2299362"/>
                </a:cubicBezTo>
                <a:cubicBezTo>
                  <a:pt x="2523925" y="2437651"/>
                  <a:pt x="2518280" y="2570295"/>
                  <a:pt x="2648102" y="2621095"/>
                </a:cubicBezTo>
                <a:cubicBezTo>
                  <a:pt x="2777924" y="2671895"/>
                  <a:pt x="3079902" y="2654962"/>
                  <a:pt x="3240769" y="2604162"/>
                </a:cubicBezTo>
                <a:cubicBezTo>
                  <a:pt x="3401636" y="2553362"/>
                  <a:pt x="3531458" y="2386851"/>
                  <a:pt x="3613302" y="2316295"/>
                </a:cubicBezTo>
                <a:cubicBezTo>
                  <a:pt x="3695146" y="2245739"/>
                  <a:pt x="3652814" y="2135673"/>
                  <a:pt x="3731836" y="2180828"/>
                </a:cubicBezTo>
                <a:cubicBezTo>
                  <a:pt x="3810858" y="2225983"/>
                  <a:pt x="4025347" y="2386850"/>
                  <a:pt x="4087436" y="2587228"/>
                </a:cubicBezTo>
                <a:cubicBezTo>
                  <a:pt x="4149525" y="2787606"/>
                  <a:pt x="4411991" y="3202473"/>
                  <a:pt x="4104369" y="3383095"/>
                </a:cubicBezTo>
                <a:cubicBezTo>
                  <a:pt x="3796747" y="3563717"/>
                  <a:pt x="2842835" y="3656851"/>
                  <a:pt x="2241702" y="3670962"/>
                </a:cubicBezTo>
                <a:cubicBezTo>
                  <a:pt x="1640569" y="3685073"/>
                  <a:pt x="870102" y="3893918"/>
                  <a:pt x="497569" y="3467762"/>
                </a:cubicBezTo>
                <a:cubicBezTo>
                  <a:pt x="125036" y="3041606"/>
                  <a:pt x="40369" y="1678472"/>
                  <a:pt x="6502" y="1114028"/>
                </a:cubicBezTo>
                <a:cubicBezTo>
                  <a:pt x="-27365" y="549584"/>
                  <a:pt x="71413" y="253250"/>
                  <a:pt x="294369" y="81095"/>
                </a:cubicBezTo>
                <a:cubicBezTo>
                  <a:pt x="517325" y="-91060"/>
                  <a:pt x="1056369" y="61340"/>
                  <a:pt x="1344236" y="81095"/>
                </a:cubicBezTo>
                <a:cubicBezTo>
                  <a:pt x="1632103" y="100850"/>
                  <a:pt x="1849413" y="154472"/>
                  <a:pt x="2021569" y="199628"/>
                </a:cubicBezTo>
                <a:cubicBezTo>
                  <a:pt x="2193724" y="244783"/>
                  <a:pt x="2377169" y="352028"/>
                  <a:pt x="2377169" y="352028"/>
                </a:cubicBezTo>
                <a:lnTo>
                  <a:pt x="2377169" y="352028"/>
                </a:ln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2" name="Picture 11"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933" y="1941006"/>
            <a:ext cx="1200352" cy="1157794"/>
          </a:xfrm>
          <a:prstGeom prst="rect">
            <a:avLst/>
          </a:prstGeom>
        </p:spPr>
      </p:pic>
      <p:pic>
        <p:nvPicPr>
          <p:cNvPr id="14" name="Picture 13"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509" y="1941006"/>
            <a:ext cx="1200352" cy="1157794"/>
          </a:xfrm>
          <a:prstGeom prst="rect">
            <a:avLst/>
          </a:prstGeom>
        </p:spPr>
      </p:pic>
      <p:pic>
        <p:nvPicPr>
          <p:cNvPr id="15" name="Picture 14"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285" y="1709547"/>
            <a:ext cx="1200352" cy="1157794"/>
          </a:xfrm>
          <a:prstGeom prst="rect">
            <a:avLst/>
          </a:prstGeom>
        </p:spPr>
      </p:pic>
      <p:pic>
        <p:nvPicPr>
          <p:cNvPr id="16" name="Picture 15"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333" y="2824703"/>
            <a:ext cx="1200352" cy="1157794"/>
          </a:xfrm>
          <a:prstGeom prst="rect">
            <a:avLst/>
          </a:prstGeom>
        </p:spPr>
      </p:pic>
      <p:sp>
        <p:nvSpPr>
          <p:cNvPr id="17" name="TextBox 16"/>
          <p:cNvSpPr txBox="1"/>
          <p:nvPr/>
        </p:nvSpPr>
        <p:spPr>
          <a:xfrm rot="5400000">
            <a:off x="1144307" y="4594471"/>
            <a:ext cx="1747168" cy="523220"/>
          </a:xfrm>
          <a:prstGeom prst="rect">
            <a:avLst/>
          </a:prstGeom>
          <a:noFill/>
        </p:spPr>
        <p:txBody>
          <a:bodyPr wrap="square" rtlCol="0">
            <a:spAutoFit/>
          </a:bodyPr>
          <a:lstStyle/>
          <a:p>
            <a:r>
              <a:rPr lang="en-US" sz="2800" dirty="0" err="1" smtClean="0"/>
              <a:t>curcumin</a:t>
            </a:r>
            <a:endParaRPr lang="en-US" sz="2800" dirty="0"/>
          </a:p>
        </p:txBody>
      </p:sp>
    </p:spTree>
    <p:extLst>
      <p:ext uri="{BB962C8B-B14F-4D97-AF65-F5344CB8AC3E}">
        <p14:creationId xmlns:p14="http://schemas.microsoft.com/office/powerpoint/2010/main" val="4003551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Curcumin</a:t>
            </a:r>
            <a:r>
              <a:rPr lang="en-US" b="1" dirty="0" smtClean="0"/>
              <a:t> Prevents Diabetes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b="1" dirty="0" smtClean="0"/>
              <a:t>CONCLUSIONS</a:t>
            </a:r>
            <a:r>
              <a:rPr lang="en-US" dirty="0" smtClean="0"/>
              <a:t>: </a:t>
            </a:r>
          </a:p>
          <a:p>
            <a:pPr marL="0" indent="0">
              <a:buNone/>
            </a:pPr>
            <a:r>
              <a:rPr lang="en-US" dirty="0" smtClean="0"/>
              <a:t>“A </a:t>
            </a:r>
            <a:r>
              <a:rPr lang="en-US" dirty="0"/>
              <a:t>9-month </a:t>
            </a:r>
            <a:r>
              <a:rPr lang="en-US" dirty="0" err="1"/>
              <a:t>curcumin</a:t>
            </a:r>
            <a:r>
              <a:rPr lang="en-US" dirty="0"/>
              <a:t> intervention in a </a:t>
            </a:r>
            <a:r>
              <a:rPr lang="en-US" dirty="0" err="1"/>
              <a:t>prediabetic</a:t>
            </a:r>
            <a:r>
              <a:rPr lang="en-US" dirty="0"/>
              <a:t> population </a:t>
            </a:r>
            <a:r>
              <a:rPr lang="en-US" dirty="0" smtClean="0"/>
              <a:t>significantly </a:t>
            </a:r>
            <a:r>
              <a:rPr lang="en-US" dirty="0"/>
              <a:t>lowered the number of </a:t>
            </a:r>
            <a:r>
              <a:rPr lang="en-US" dirty="0" err="1"/>
              <a:t>prediabetic</a:t>
            </a:r>
            <a:r>
              <a:rPr lang="en-US" dirty="0"/>
              <a:t> individuals who eventually developed </a:t>
            </a:r>
            <a:r>
              <a:rPr lang="en-US" dirty="0" smtClean="0"/>
              <a:t>type 2 diabetes. </a:t>
            </a:r>
            <a:r>
              <a:rPr lang="en-US" dirty="0"/>
              <a:t>In addition, the </a:t>
            </a:r>
            <a:r>
              <a:rPr lang="en-US" dirty="0" err="1"/>
              <a:t>curcumin</a:t>
            </a:r>
            <a:r>
              <a:rPr lang="en-US" dirty="0"/>
              <a:t> treatment appeared to improve overall function </a:t>
            </a:r>
            <a:r>
              <a:rPr lang="en-US" dirty="0" smtClean="0"/>
              <a:t>of [pancreatic] beta-</a:t>
            </a:r>
            <a:r>
              <a:rPr lang="en-US" dirty="0"/>
              <a:t>cells, with very minor adverse </a:t>
            </a:r>
            <a:r>
              <a:rPr lang="en-US" dirty="0" smtClean="0"/>
              <a:t>effects.” </a:t>
            </a:r>
            <a:endParaRPr lang="en-US" dirty="0"/>
          </a:p>
          <a:p>
            <a:endParaRPr lang="en-US" dirty="0"/>
          </a:p>
        </p:txBody>
      </p:sp>
      <p:sp>
        <p:nvSpPr>
          <p:cNvPr id="4" name="TextBox 3"/>
          <p:cNvSpPr txBox="1"/>
          <p:nvPr/>
        </p:nvSpPr>
        <p:spPr>
          <a:xfrm>
            <a:off x="2482174" y="6332184"/>
            <a:ext cx="6494063" cy="400110"/>
          </a:xfrm>
          <a:prstGeom prst="rect">
            <a:avLst/>
          </a:prstGeom>
          <a:noFill/>
        </p:spPr>
        <p:txBody>
          <a:bodyPr wrap="square" rtlCol="0">
            <a:spAutoFit/>
          </a:bodyPr>
          <a:lstStyle/>
          <a:p>
            <a:r>
              <a:rPr lang="en-US" sz="2000" dirty="0" smtClean="0">
                <a:solidFill>
                  <a:srgbClr val="FF0000"/>
                </a:solidFill>
              </a:rPr>
              <a:t>*</a:t>
            </a:r>
            <a:r>
              <a:rPr lang="en-US" sz="2000" dirty="0" smtClean="0"/>
              <a:t>S </a:t>
            </a:r>
            <a:r>
              <a:rPr lang="en-US" sz="2000" dirty="0" err="1" smtClean="0"/>
              <a:t>Chuengsamarn</a:t>
            </a:r>
            <a:r>
              <a:rPr lang="en-US" sz="2000" dirty="0" smtClean="0"/>
              <a:t> et al.,</a:t>
            </a:r>
            <a:r>
              <a:rPr lang="nb-NO" sz="2000" dirty="0" smtClean="0"/>
              <a:t> Diabetes </a:t>
            </a:r>
            <a:r>
              <a:rPr lang="nb-NO" sz="2000" dirty="0" err="1" smtClean="0"/>
              <a:t>Car</a:t>
            </a:r>
            <a:r>
              <a:rPr lang="nb-NO" sz="2000" dirty="0" smtClean="0"/>
              <a:t> 35, 2012, 2121-2127  </a:t>
            </a:r>
            <a:endParaRPr lang="nb-NO" sz="2000" dirty="0"/>
          </a:p>
        </p:txBody>
      </p:sp>
    </p:spTree>
    <p:extLst>
      <p:ext uri="{BB962C8B-B14F-4D97-AF65-F5344CB8AC3E}">
        <p14:creationId xmlns:p14="http://schemas.microsoft.com/office/powerpoint/2010/main" val="21953602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87"/>
            <a:ext cx="8229600" cy="1143000"/>
          </a:xfrm>
        </p:spPr>
        <p:txBody>
          <a:bodyPr/>
          <a:lstStyle/>
          <a:p>
            <a:r>
              <a:rPr lang="en-US" b="1" dirty="0" smtClean="0"/>
              <a:t>Perinatal </a:t>
            </a:r>
            <a:r>
              <a:rPr lang="en-US" b="1" dirty="0" err="1" smtClean="0"/>
              <a:t>Taurine</a:t>
            </a:r>
            <a:r>
              <a:rPr lang="en-US" b="1" dirty="0"/>
              <a:t> </a:t>
            </a:r>
            <a:r>
              <a:rPr lang="en-US" b="1" dirty="0" smtClean="0"/>
              <a:t>is Essential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838209"/>
            <a:ext cx="8945479" cy="4525963"/>
          </a:xfrm>
        </p:spPr>
        <p:txBody>
          <a:bodyPr>
            <a:noAutofit/>
          </a:bodyPr>
          <a:lstStyle/>
          <a:p>
            <a:r>
              <a:rPr lang="en-US" sz="2800" dirty="0" err="1" smtClean="0"/>
              <a:t>Taurine</a:t>
            </a:r>
            <a:r>
              <a:rPr lang="en-US" sz="2800" dirty="0" smtClean="0"/>
              <a:t> </a:t>
            </a:r>
            <a:r>
              <a:rPr lang="en-US" sz="2800" dirty="0"/>
              <a:t>accumulates in maternal tissues during pregnancy, and </a:t>
            </a:r>
            <a:r>
              <a:rPr lang="en-US" sz="2800" dirty="0" smtClean="0"/>
              <a:t>is released </a:t>
            </a:r>
            <a:r>
              <a:rPr lang="en-US" sz="2800" dirty="0"/>
              <a:t>to the fetus during the perinatal period</a:t>
            </a:r>
          </a:p>
          <a:p>
            <a:r>
              <a:rPr lang="en-US" sz="2800" dirty="0"/>
              <a:t>Mother's milk is rich in </a:t>
            </a:r>
            <a:r>
              <a:rPr lang="en-US" sz="2800" dirty="0" err="1"/>
              <a:t>taurine</a:t>
            </a:r>
            <a:r>
              <a:rPr lang="en-US" sz="2800" dirty="0"/>
              <a:t>, and it accumulates in the </a:t>
            </a:r>
            <a:r>
              <a:rPr lang="en-US" sz="2800" dirty="0" smtClean="0"/>
              <a:t>neonatal brain</a:t>
            </a:r>
            <a:endParaRPr lang="en-US" sz="2800" dirty="0"/>
          </a:p>
          <a:p>
            <a:r>
              <a:rPr lang="en-US" sz="2800" dirty="0" err="1"/>
              <a:t>Taurine</a:t>
            </a:r>
            <a:r>
              <a:rPr lang="en-US" sz="2800" dirty="0"/>
              <a:t> deficiency in the mom leads </a:t>
            </a:r>
            <a:r>
              <a:rPr lang="en-US" sz="2800" dirty="0" smtClean="0"/>
              <a:t>to: </a:t>
            </a:r>
            <a:endParaRPr lang="en-US" sz="2800" dirty="0"/>
          </a:p>
          <a:p>
            <a:pPr lvl="1"/>
            <a:r>
              <a:rPr lang="en-US" sz="2400" dirty="0"/>
              <a:t> </a:t>
            </a:r>
            <a:r>
              <a:rPr lang="en-US" sz="2400" dirty="0" smtClean="0"/>
              <a:t>Growth </a:t>
            </a:r>
            <a:r>
              <a:rPr lang="en-US" sz="2400" dirty="0"/>
              <a:t>retardation in the offspring (insufficient methionine?) </a:t>
            </a:r>
          </a:p>
          <a:p>
            <a:pPr lvl="1"/>
            <a:r>
              <a:rPr lang="en-US" sz="2400" dirty="0"/>
              <a:t> </a:t>
            </a:r>
            <a:r>
              <a:rPr lang="en-US" sz="2400" dirty="0" smtClean="0"/>
              <a:t>Impaired </a:t>
            </a:r>
            <a:r>
              <a:rPr lang="en-US" sz="2400" dirty="0"/>
              <a:t>development of central nervous system and pancreas</a:t>
            </a:r>
          </a:p>
          <a:p>
            <a:pPr lvl="1"/>
            <a:r>
              <a:rPr lang="en-US" sz="2400" dirty="0"/>
              <a:t> </a:t>
            </a:r>
            <a:r>
              <a:rPr lang="en-US" sz="2400" dirty="0" smtClean="0"/>
              <a:t>Impaired </a:t>
            </a:r>
            <a:r>
              <a:rPr lang="en-US" sz="2400" dirty="0"/>
              <a:t>glucose tolerance and vascular dysfunction  </a:t>
            </a:r>
          </a:p>
          <a:p>
            <a:r>
              <a:rPr lang="en-US" sz="2800" dirty="0"/>
              <a:t>Gestational diabetes in offspring transmits the effects to the next generation</a:t>
            </a:r>
          </a:p>
        </p:txBody>
      </p:sp>
      <p:sp>
        <p:nvSpPr>
          <p:cNvPr id="4" name="TextBox 3"/>
          <p:cNvSpPr txBox="1"/>
          <p:nvPr/>
        </p:nvSpPr>
        <p:spPr>
          <a:xfrm>
            <a:off x="1009442" y="6316686"/>
            <a:ext cx="7936037" cy="461665"/>
          </a:xfrm>
          <a:prstGeom prst="rect">
            <a:avLst/>
          </a:prstGeom>
          <a:noFill/>
        </p:spPr>
        <p:txBody>
          <a:bodyPr wrap="none" rtlCol="0">
            <a:spAutoFit/>
          </a:bodyPr>
          <a:lstStyle/>
          <a:p>
            <a:r>
              <a:rPr lang="en-US" sz="2400" dirty="0">
                <a:solidFill>
                  <a:srgbClr val="FF0000"/>
                </a:solidFill>
              </a:rPr>
              <a:t>*</a:t>
            </a:r>
            <a:r>
              <a:rPr lang="en-US" sz="2400" dirty="0"/>
              <a:t>L </a:t>
            </a:r>
            <a:r>
              <a:rPr lang="en-US" sz="2400" dirty="0" err="1"/>
              <a:t>Aerts</a:t>
            </a:r>
            <a:r>
              <a:rPr lang="en-US" sz="2400" dirty="0"/>
              <a:t> and  FA Van </a:t>
            </a:r>
            <a:r>
              <a:rPr lang="en-US" sz="2400" dirty="0" err="1"/>
              <a:t>Assche</a:t>
            </a:r>
            <a:r>
              <a:rPr lang="en-US" sz="2400" dirty="0"/>
              <a:t>. J </a:t>
            </a:r>
            <a:r>
              <a:rPr lang="en-US" sz="2400" dirty="0" err="1"/>
              <a:t>Perinat</a:t>
            </a:r>
            <a:r>
              <a:rPr lang="en-US" sz="2400" dirty="0"/>
              <a:t> Med. 2002;30(4):281-6.</a:t>
            </a:r>
          </a:p>
        </p:txBody>
      </p:sp>
    </p:spTree>
    <p:extLst>
      <p:ext uri="{BB962C8B-B14F-4D97-AF65-F5344CB8AC3E}">
        <p14:creationId xmlns:p14="http://schemas.microsoft.com/office/powerpoint/2010/main" val="155161383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Glucosinolates</a:t>
            </a:r>
            <a:r>
              <a:rPr lang="en-US" b="1" dirty="0" smtClean="0"/>
              <a:t>!</a:t>
            </a:r>
            <a:endParaRPr lang="en-US" b="1" dirty="0"/>
          </a:p>
        </p:txBody>
      </p:sp>
      <p:pic>
        <p:nvPicPr>
          <p:cNvPr id="4" name="Content Placeholder 3" descr="Glucosinolate-skeletal.png"/>
          <p:cNvPicPr>
            <a:picLocks noGrp="1" noChangeAspect="1"/>
          </p:cNvPicPr>
          <p:nvPr>
            <p:ph idx="1"/>
          </p:nvPr>
        </p:nvPicPr>
        <p:blipFill>
          <a:blip r:embed="rId3">
            <a:extLst>
              <a:ext uri="{28A0092B-C50C-407E-A947-70E740481C1C}">
                <a14:useLocalDpi xmlns:a14="http://schemas.microsoft.com/office/drawing/2010/main" val="0"/>
              </a:ext>
            </a:extLst>
          </a:blip>
          <a:srcRect t="-6928" b="-6928"/>
          <a:stretch>
            <a:fillRect/>
          </a:stretch>
        </p:blipFill>
        <p:spPr>
          <a:xfrm>
            <a:off x="4531540" y="1143266"/>
            <a:ext cx="4155259" cy="2285233"/>
          </a:xfrm>
        </p:spPr>
      </p:pic>
      <p:sp>
        <p:nvSpPr>
          <p:cNvPr id="5" name="Content Placeholder 2"/>
          <p:cNvSpPr txBox="1">
            <a:spLocks/>
          </p:cNvSpPr>
          <p:nvPr/>
        </p:nvSpPr>
        <p:spPr>
          <a:xfrm>
            <a:off x="457200" y="1600200"/>
            <a:ext cx="407434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Natural components of many pungent plants such as mustard, cabbage and horseradish </a:t>
            </a:r>
          </a:p>
          <a:p>
            <a:r>
              <a:rPr lang="en-US" dirty="0"/>
              <a:t>C</a:t>
            </a:r>
            <a:r>
              <a:rPr lang="en-US" dirty="0" smtClean="0"/>
              <a:t>ontribute to plant defense against pests and diseases</a:t>
            </a:r>
            <a:endParaRPr lang="en-US" dirty="0"/>
          </a:p>
        </p:txBody>
      </p:sp>
      <p:pic>
        <p:nvPicPr>
          <p:cNvPr id="6" name="Picture 5" descr="horseradi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299" y="3802063"/>
            <a:ext cx="3492500" cy="2324100"/>
          </a:xfrm>
          <a:prstGeom prst="rect">
            <a:avLst/>
          </a:prstGeom>
        </p:spPr>
      </p:pic>
      <p:sp>
        <p:nvSpPr>
          <p:cNvPr id="7" name="Freeform 6"/>
          <p:cNvSpPr/>
          <p:nvPr/>
        </p:nvSpPr>
        <p:spPr>
          <a:xfrm>
            <a:off x="7380997" y="1168400"/>
            <a:ext cx="1495049" cy="1681194"/>
          </a:xfrm>
          <a:custGeom>
            <a:avLst/>
            <a:gdLst>
              <a:gd name="connsiteX0" fmla="*/ 543803 w 1495049"/>
              <a:gd name="connsiteY0" fmla="*/ 0 h 1681194"/>
              <a:gd name="connsiteX1" fmla="*/ 1936 w 1495049"/>
              <a:gd name="connsiteY1" fmla="*/ 914400 h 1681194"/>
              <a:gd name="connsiteX2" fmla="*/ 713136 w 1495049"/>
              <a:gd name="connsiteY2" fmla="*/ 1676400 h 1681194"/>
              <a:gd name="connsiteX3" fmla="*/ 1475136 w 1495049"/>
              <a:gd name="connsiteY3" fmla="*/ 1185333 h 1681194"/>
              <a:gd name="connsiteX4" fmla="*/ 1204203 w 1495049"/>
              <a:gd name="connsiteY4" fmla="*/ 152400 h 1681194"/>
              <a:gd name="connsiteX5" fmla="*/ 476070 w 1495049"/>
              <a:gd name="connsiteY5" fmla="*/ 33867 h 16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049" h="1681194">
                <a:moveTo>
                  <a:pt x="543803" y="0"/>
                </a:moveTo>
                <a:cubicBezTo>
                  <a:pt x="258758" y="317500"/>
                  <a:pt x="-26286" y="635000"/>
                  <a:pt x="1936" y="914400"/>
                </a:cubicBezTo>
                <a:cubicBezTo>
                  <a:pt x="30158" y="1193800"/>
                  <a:pt x="467603" y="1631245"/>
                  <a:pt x="713136" y="1676400"/>
                </a:cubicBezTo>
                <a:cubicBezTo>
                  <a:pt x="958669" y="1721555"/>
                  <a:pt x="1393292" y="1439333"/>
                  <a:pt x="1475136" y="1185333"/>
                </a:cubicBezTo>
                <a:cubicBezTo>
                  <a:pt x="1556981" y="931333"/>
                  <a:pt x="1370714" y="344311"/>
                  <a:pt x="1204203" y="152400"/>
                </a:cubicBezTo>
                <a:cubicBezTo>
                  <a:pt x="1037692" y="-39511"/>
                  <a:pt x="476070" y="33867"/>
                  <a:pt x="476070" y="33867"/>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6739216" y="1882957"/>
            <a:ext cx="518406" cy="934656"/>
          </a:xfrm>
          <a:custGeom>
            <a:avLst/>
            <a:gdLst>
              <a:gd name="connsiteX0" fmla="*/ 203451 w 518406"/>
              <a:gd name="connsiteY0" fmla="*/ 13576 h 934656"/>
              <a:gd name="connsiteX1" fmla="*/ 251 w 518406"/>
              <a:gd name="connsiteY1" fmla="*/ 284510 h 934656"/>
              <a:gd name="connsiteX2" fmla="*/ 169584 w 518406"/>
              <a:gd name="connsiteY2" fmla="*/ 927976 h 934656"/>
              <a:gd name="connsiteX3" fmla="*/ 508251 w 518406"/>
              <a:gd name="connsiteY3" fmla="*/ 589310 h 934656"/>
              <a:gd name="connsiteX4" fmla="*/ 406651 w 518406"/>
              <a:gd name="connsiteY4" fmla="*/ 98243 h 934656"/>
              <a:gd name="connsiteX5" fmla="*/ 203451 w 518406"/>
              <a:gd name="connsiteY5" fmla="*/ 13576 h 93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406" h="934656">
                <a:moveTo>
                  <a:pt x="203451" y="13576"/>
                </a:moveTo>
                <a:cubicBezTo>
                  <a:pt x="135718" y="44620"/>
                  <a:pt x="5895" y="132110"/>
                  <a:pt x="251" y="284510"/>
                </a:cubicBezTo>
                <a:cubicBezTo>
                  <a:pt x="-5393" y="436910"/>
                  <a:pt x="84917" y="877176"/>
                  <a:pt x="169584" y="927976"/>
                </a:cubicBezTo>
                <a:cubicBezTo>
                  <a:pt x="254251" y="978776"/>
                  <a:pt x="468740" y="727599"/>
                  <a:pt x="508251" y="589310"/>
                </a:cubicBezTo>
                <a:cubicBezTo>
                  <a:pt x="547762" y="451021"/>
                  <a:pt x="463095" y="194199"/>
                  <a:pt x="406651" y="98243"/>
                </a:cubicBezTo>
                <a:cubicBezTo>
                  <a:pt x="350207" y="2287"/>
                  <a:pt x="271184" y="-17468"/>
                  <a:pt x="203451" y="1357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602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ucoraphan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50605"/>
            <a:ext cx="5434113" cy="2690763"/>
          </a:xfrm>
          <a:prstGeom prst="rect">
            <a:avLst/>
          </a:prstGeom>
        </p:spPr>
      </p:pic>
      <p:sp>
        <p:nvSpPr>
          <p:cNvPr id="2" name="Title 1"/>
          <p:cNvSpPr>
            <a:spLocks noGrp="1"/>
          </p:cNvSpPr>
          <p:nvPr>
            <p:ph type="title"/>
          </p:nvPr>
        </p:nvSpPr>
        <p:spPr/>
        <p:txBody>
          <a:bodyPr/>
          <a:lstStyle/>
          <a:p>
            <a:r>
              <a:rPr lang="en-US" b="1" dirty="0" smtClean="0"/>
              <a:t>Broccoli Sprouts</a:t>
            </a:r>
            <a:r>
              <a:rPr lang="en-US" b="1" dirty="0" smtClean="0">
                <a:solidFill>
                  <a:srgbClr val="FF0000"/>
                </a:solidFill>
              </a:rPr>
              <a:t>*</a:t>
            </a:r>
            <a:endParaRPr lang="en-US" b="1" dirty="0">
              <a:solidFill>
                <a:srgbClr val="FF0000"/>
              </a:solidFill>
            </a:endParaRPr>
          </a:p>
        </p:txBody>
      </p:sp>
      <p:pic>
        <p:nvPicPr>
          <p:cNvPr id="4" name="Content Placeholder 3" descr="broccoli-sprouts-on-plate.jpg"/>
          <p:cNvPicPr>
            <a:picLocks noGrp="1" noChangeAspect="1"/>
          </p:cNvPicPr>
          <p:nvPr>
            <p:ph idx="1"/>
          </p:nvPr>
        </p:nvPicPr>
        <p:blipFill>
          <a:blip r:embed="rId4">
            <a:extLst>
              <a:ext uri="{28A0092B-C50C-407E-A947-70E740481C1C}">
                <a14:useLocalDpi xmlns:a14="http://schemas.microsoft.com/office/drawing/2010/main" val="0"/>
              </a:ext>
            </a:extLst>
          </a:blip>
          <a:srcRect t="8753" b="8753"/>
          <a:stretch>
            <a:fillRect/>
          </a:stretch>
        </p:blipFill>
        <p:spPr>
          <a:xfrm>
            <a:off x="4557044" y="1267046"/>
            <a:ext cx="4586956" cy="2522649"/>
          </a:xfrm>
        </p:spPr>
      </p:pic>
      <p:sp>
        <p:nvSpPr>
          <p:cNvPr id="6" name="TextBox 5"/>
          <p:cNvSpPr txBox="1"/>
          <p:nvPr/>
        </p:nvSpPr>
        <p:spPr>
          <a:xfrm>
            <a:off x="72420" y="6430995"/>
            <a:ext cx="8969247" cy="400110"/>
          </a:xfrm>
          <a:prstGeom prst="rect">
            <a:avLst/>
          </a:prstGeom>
          <a:noFill/>
        </p:spPr>
        <p:txBody>
          <a:bodyPr wrap="none" rtlCol="0">
            <a:spAutoFit/>
          </a:bodyPr>
          <a:lstStyle/>
          <a:p>
            <a:r>
              <a:rPr lang="fr-FR" sz="2000" dirty="0" smtClean="0">
                <a:solidFill>
                  <a:srgbClr val="FF0000"/>
                </a:solidFill>
              </a:rPr>
              <a:t>*</a:t>
            </a:r>
            <a:r>
              <a:rPr lang="fr-FR" sz="2000" dirty="0" err="1" smtClean="0"/>
              <a:t>articles.mercola.com</a:t>
            </a:r>
            <a:r>
              <a:rPr lang="fr-FR" sz="2000" dirty="0"/>
              <a:t>/sites/articles/archive/2014/06/30/</a:t>
            </a:r>
            <a:r>
              <a:rPr lang="fr-FR" sz="2000" dirty="0" err="1"/>
              <a:t>broccoli-sprout-detox.aspx</a:t>
            </a:r>
            <a:r>
              <a:rPr lang="fr-FR" sz="2000" dirty="0"/>
              <a:t> </a:t>
            </a:r>
          </a:p>
        </p:txBody>
      </p:sp>
      <p:sp>
        <p:nvSpPr>
          <p:cNvPr id="7" name="Content Placeholder 2"/>
          <p:cNvSpPr txBox="1">
            <a:spLocks/>
          </p:cNvSpPr>
          <p:nvPr/>
        </p:nvSpPr>
        <p:spPr>
          <a:xfrm>
            <a:off x="457200" y="1392239"/>
            <a:ext cx="3626166" cy="216906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Sprouts contain 30x nutrients of organic vegetables</a:t>
            </a:r>
          </a:p>
          <a:p>
            <a:r>
              <a:rPr lang="en-US" sz="2800" dirty="0" smtClean="0"/>
              <a:t>Grow your own and eat them raw!</a:t>
            </a:r>
            <a:endParaRPr lang="en-US" sz="2400" dirty="0" smtClean="0"/>
          </a:p>
        </p:txBody>
      </p:sp>
      <p:sp>
        <p:nvSpPr>
          <p:cNvPr id="9" name="TextBox 8"/>
          <p:cNvSpPr txBox="1"/>
          <p:nvPr/>
        </p:nvSpPr>
        <p:spPr>
          <a:xfrm>
            <a:off x="258011" y="4982023"/>
            <a:ext cx="2015095" cy="461665"/>
          </a:xfrm>
          <a:prstGeom prst="rect">
            <a:avLst/>
          </a:prstGeom>
          <a:noFill/>
        </p:spPr>
        <p:txBody>
          <a:bodyPr wrap="none" rtlCol="0">
            <a:spAutoFit/>
          </a:bodyPr>
          <a:lstStyle/>
          <a:p>
            <a:r>
              <a:rPr lang="en-US" sz="2400" b="1" dirty="0" err="1" smtClean="0"/>
              <a:t>glucoraphanin</a:t>
            </a:r>
            <a:endParaRPr lang="en-US" sz="2400" b="1" dirty="0"/>
          </a:p>
        </p:txBody>
      </p:sp>
      <p:sp>
        <p:nvSpPr>
          <p:cNvPr id="10" name="Rectangle 9"/>
          <p:cNvSpPr/>
          <p:nvPr/>
        </p:nvSpPr>
        <p:spPr>
          <a:xfrm>
            <a:off x="3037626" y="5269360"/>
            <a:ext cx="1519418" cy="383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3445713" y="4662039"/>
            <a:ext cx="5595954" cy="21690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Controlled study in China:</a:t>
            </a:r>
          </a:p>
          <a:p>
            <a:r>
              <a:rPr lang="en-US" sz="2400" dirty="0" smtClean="0"/>
              <a:t>Benzene and </a:t>
            </a:r>
            <a:r>
              <a:rPr lang="en-US" sz="2400" dirty="0" err="1" smtClean="0"/>
              <a:t>acrolein</a:t>
            </a:r>
            <a:r>
              <a:rPr lang="en-US" sz="2400" dirty="0" smtClean="0"/>
              <a:t> detoxed into urine</a:t>
            </a:r>
          </a:p>
          <a:p>
            <a:r>
              <a:rPr lang="en-US" sz="2400" dirty="0" smtClean="0"/>
              <a:t>These are chemicals in dirty air from car exhaust and burning fuels</a:t>
            </a:r>
          </a:p>
          <a:p>
            <a:pPr lvl="1"/>
            <a:endParaRPr lang="en-US" sz="2400" dirty="0" smtClean="0"/>
          </a:p>
          <a:p>
            <a:pPr lvl="1"/>
            <a:endParaRPr lang="en-US" sz="2400" dirty="0" smtClean="0"/>
          </a:p>
          <a:p>
            <a:endParaRPr lang="en-US" sz="2800" dirty="0" smtClean="0"/>
          </a:p>
          <a:p>
            <a:endParaRPr lang="en-US" sz="2800" dirty="0"/>
          </a:p>
        </p:txBody>
      </p:sp>
      <p:sp>
        <p:nvSpPr>
          <p:cNvPr id="11" name="Freeform 10"/>
          <p:cNvSpPr/>
          <p:nvPr/>
        </p:nvSpPr>
        <p:spPr>
          <a:xfrm>
            <a:off x="1969943" y="5457474"/>
            <a:ext cx="1151008" cy="683894"/>
          </a:xfrm>
          <a:custGeom>
            <a:avLst/>
            <a:gdLst>
              <a:gd name="connsiteX0" fmla="*/ 473125 w 1151008"/>
              <a:gd name="connsiteY0" fmla="*/ 24905 h 683894"/>
              <a:gd name="connsiteX1" fmla="*/ 53 w 1151008"/>
              <a:gd name="connsiteY1" fmla="*/ 622606 h 683894"/>
              <a:gd name="connsiteX2" fmla="*/ 498024 w 1151008"/>
              <a:gd name="connsiteY2" fmla="*/ 647510 h 683894"/>
              <a:gd name="connsiteX3" fmla="*/ 1145387 w 1151008"/>
              <a:gd name="connsiteY3" fmla="*/ 473181 h 683894"/>
              <a:gd name="connsiteX4" fmla="*/ 796807 w 1151008"/>
              <a:gd name="connsiteY4" fmla="*/ 99617 h 683894"/>
              <a:gd name="connsiteX5" fmla="*/ 522923 w 1151008"/>
              <a:gd name="connsiteY5" fmla="*/ 0 h 68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008" h="683894">
                <a:moveTo>
                  <a:pt x="473125" y="24905"/>
                </a:moveTo>
                <a:cubicBezTo>
                  <a:pt x="234514" y="271872"/>
                  <a:pt x="-4097" y="518839"/>
                  <a:pt x="53" y="622606"/>
                </a:cubicBezTo>
                <a:cubicBezTo>
                  <a:pt x="4203" y="726373"/>
                  <a:pt x="307135" y="672414"/>
                  <a:pt x="498024" y="647510"/>
                </a:cubicBezTo>
                <a:cubicBezTo>
                  <a:pt x="688913" y="622606"/>
                  <a:pt x="1095590" y="564496"/>
                  <a:pt x="1145387" y="473181"/>
                </a:cubicBezTo>
                <a:cubicBezTo>
                  <a:pt x="1195184" y="381866"/>
                  <a:pt x="900551" y="178481"/>
                  <a:pt x="796807" y="99617"/>
                </a:cubicBezTo>
                <a:cubicBezTo>
                  <a:pt x="693063" y="20753"/>
                  <a:pt x="522923" y="0"/>
                  <a:pt x="522923"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844157" y="4070157"/>
            <a:ext cx="1151008" cy="683894"/>
          </a:xfrm>
          <a:custGeom>
            <a:avLst/>
            <a:gdLst>
              <a:gd name="connsiteX0" fmla="*/ 473125 w 1151008"/>
              <a:gd name="connsiteY0" fmla="*/ 24905 h 683894"/>
              <a:gd name="connsiteX1" fmla="*/ 53 w 1151008"/>
              <a:gd name="connsiteY1" fmla="*/ 622606 h 683894"/>
              <a:gd name="connsiteX2" fmla="*/ 498024 w 1151008"/>
              <a:gd name="connsiteY2" fmla="*/ 647510 h 683894"/>
              <a:gd name="connsiteX3" fmla="*/ 1145387 w 1151008"/>
              <a:gd name="connsiteY3" fmla="*/ 473181 h 683894"/>
              <a:gd name="connsiteX4" fmla="*/ 796807 w 1151008"/>
              <a:gd name="connsiteY4" fmla="*/ 99617 h 683894"/>
              <a:gd name="connsiteX5" fmla="*/ 522923 w 1151008"/>
              <a:gd name="connsiteY5" fmla="*/ 0 h 68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008" h="683894">
                <a:moveTo>
                  <a:pt x="473125" y="24905"/>
                </a:moveTo>
                <a:cubicBezTo>
                  <a:pt x="234514" y="271872"/>
                  <a:pt x="-4097" y="518839"/>
                  <a:pt x="53" y="622606"/>
                </a:cubicBezTo>
                <a:cubicBezTo>
                  <a:pt x="4203" y="726373"/>
                  <a:pt x="307135" y="672414"/>
                  <a:pt x="498024" y="647510"/>
                </a:cubicBezTo>
                <a:cubicBezTo>
                  <a:pt x="688913" y="622606"/>
                  <a:pt x="1095590" y="564496"/>
                  <a:pt x="1145387" y="473181"/>
                </a:cubicBezTo>
                <a:cubicBezTo>
                  <a:pt x="1195184" y="381866"/>
                  <a:pt x="900551" y="178481"/>
                  <a:pt x="796807" y="99617"/>
                </a:cubicBezTo>
                <a:cubicBezTo>
                  <a:pt x="693063" y="20753"/>
                  <a:pt x="522923" y="0"/>
                  <a:pt x="522923"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3574390" y="3986993"/>
            <a:ext cx="1380628" cy="920873"/>
          </a:xfrm>
          <a:custGeom>
            <a:avLst/>
            <a:gdLst>
              <a:gd name="connsiteX0" fmla="*/ 1380426 w 1380628"/>
              <a:gd name="connsiteY0" fmla="*/ 396150 h 920873"/>
              <a:gd name="connsiteX1" fmla="*/ 932251 w 1380628"/>
              <a:gd name="connsiteY1" fmla="*/ 919139 h 920873"/>
              <a:gd name="connsiteX2" fmla="*/ 11004 w 1380628"/>
              <a:gd name="connsiteY2" fmla="*/ 545575 h 920873"/>
              <a:gd name="connsiteX3" fmla="*/ 459178 w 1380628"/>
              <a:gd name="connsiteY3" fmla="*/ 22587 h 920873"/>
              <a:gd name="connsiteX4" fmla="*/ 982048 w 1380628"/>
              <a:gd name="connsiteY4" fmla="*/ 122204 h 920873"/>
              <a:gd name="connsiteX5" fmla="*/ 1380426 w 1380628"/>
              <a:gd name="connsiteY5" fmla="*/ 396150 h 9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628" h="920873">
                <a:moveTo>
                  <a:pt x="1380426" y="396150"/>
                </a:moveTo>
                <a:cubicBezTo>
                  <a:pt x="1372126" y="528973"/>
                  <a:pt x="1160488" y="894235"/>
                  <a:pt x="932251" y="919139"/>
                </a:cubicBezTo>
                <a:cubicBezTo>
                  <a:pt x="704014" y="944043"/>
                  <a:pt x="89849" y="695000"/>
                  <a:pt x="11004" y="545575"/>
                </a:cubicBezTo>
                <a:cubicBezTo>
                  <a:pt x="-67842" y="396150"/>
                  <a:pt x="297337" y="93149"/>
                  <a:pt x="459178" y="22587"/>
                </a:cubicBezTo>
                <a:cubicBezTo>
                  <a:pt x="621019" y="-47975"/>
                  <a:pt x="824357" y="64094"/>
                  <a:pt x="982048" y="122204"/>
                </a:cubicBezTo>
                <a:cubicBezTo>
                  <a:pt x="1139739" y="180314"/>
                  <a:pt x="1388726" y="263327"/>
                  <a:pt x="1380426" y="39615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967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fruits-vegg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3673" y="4287396"/>
            <a:ext cx="3757040" cy="2333565"/>
          </a:xfrm>
          <a:prstGeom prst="rect">
            <a:avLst/>
          </a:prstGeom>
        </p:spPr>
      </p:pic>
      <p:sp>
        <p:nvSpPr>
          <p:cNvPr id="2" name="Title 1"/>
          <p:cNvSpPr>
            <a:spLocks noGrp="1"/>
          </p:cNvSpPr>
          <p:nvPr>
            <p:ph type="title"/>
          </p:nvPr>
        </p:nvSpPr>
        <p:spPr>
          <a:xfrm>
            <a:off x="457200" y="58184"/>
            <a:ext cx="8229600" cy="1143000"/>
          </a:xfrm>
        </p:spPr>
        <p:txBody>
          <a:bodyPr/>
          <a:lstStyle/>
          <a:p>
            <a:r>
              <a:rPr lang="en-US" b="1" dirty="0" err="1" smtClean="0"/>
              <a:t>Quercetin</a:t>
            </a:r>
            <a:r>
              <a:rPr lang="en-US" b="1" dirty="0" smtClean="0"/>
              <a:t>: A Sulfate Transporter</a:t>
            </a:r>
            <a:r>
              <a:rPr lang="en-US" b="1" dirty="0" smtClean="0">
                <a:solidFill>
                  <a:srgbClr val="FF0000"/>
                </a:solidFill>
              </a:rPr>
              <a:t>*</a:t>
            </a:r>
            <a:endParaRPr lang="en-US" b="1" dirty="0">
              <a:solidFill>
                <a:srgbClr val="FF0000"/>
              </a:solidFill>
            </a:endParaRPr>
          </a:p>
        </p:txBody>
      </p:sp>
      <p:pic>
        <p:nvPicPr>
          <p:cNvPr id="4" name="Content Placeholder 3" descr="quercetin_sulfate.svg.png"/>
          <p:cNvPicPr>
            <a:picLocks noGrp="1" noChangeAspect="1"/>
          </p:cNvPicPr>
          <p:nvPr>
            <p:ph idx="1"/>
          </p:nvPr>
        </p:nvPicPr>
        <p:blipFill>
          <a:blip r:embed="rId3">
            <a:extLst>
              <a:ext uri="{28A0092B-C50C-407E-A947-70E740481C1C}">
                <a14:useLocalDpi xmlns:a14="http://schemas.microsoft.com/office/drawing/2010/main" val="0"/>
              </a:ext>
            </a:extLst>
          </a:blip>
          <a:srcRect l="-7959" r="-7959"/>
          <a:stretch>
            <a:fillRect/>
          </a:stretch>
        </p:blipFill>
        <p:spPr>
          <a:xfrm>
            <a:off x="4242786" y="1446312"/>
            <a:ext cx="4616231" cy="2538749"/>
          </a:xfrm>
        </p:spPr>
      </p:pic>
      <p:sp>
        <p:nvSpPr>
          <p:cNvPr id="5" name="Freeform 4"/>
          <p:cNvSpPr/>
          <p:nvPr/>
        </p:nvSpPr>
        <p:spPr>
          <a:xfrm>
            <a:off x="6283231" y="2770738"/>
            <a:ext cx="1601827" cy="1381194"/>
          </a:xfrm>
          <a:custGeom>
            <a:avLst/>
            <a:gdLst>
              <a:gd name="connsiteX0" fmla="*/ 610561 w 1601827"/>
              <a:gd name="connsiteY0" fmla="*/ 0 h 1381194"/>
              <a:gd name="connsiteX1" fmla="*/ 12914 w 1601827"/>
              <a:gd name="connsiteY1" fmla="*/ 448236 h 1381194"/>
              <a:gd name="connsiteX2" fmla="*/ 266914 w 1601827"/>
              <a:gd name="connsiteY2" fmla="*/ 1270000 h 1381194"/>
              <a:gd name="connsiteX3" fmla="*/ 1028914 w 1601827"/>
              <a:gd name="connsiteY3" fmla="*/ 1344706 h 1381194"/>
              <a:gd name="connsiteX4" fmla="*/ 1596679 w 1601827"/>
              <a:gd name="connsiteY4" fmla="*/ 1001059 h 1381194"/>
              <a:gd name="connsiteX5" fmla="*/ 1267973 w 1601827"/>
              <a:gd name="connsiteY5" fmla="*/ 239059 h 1381194"/>
              <a:gd name="connsiteX6" fmla="*/ 580679 w 1601827"/>
              <a:gd name="connsiteY6" fmla="*/ 44824 h 1381194"/>
              <a:gd name="connsiteX7" fmla="*/ 580679 w 1601827"/>
              <a:gd name="connsiteY7" fmla="*/ 44824 h 13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827" h="1381194">
                <a:moveTo>
                  <a:pt x="610561" y="0"/>
                </a:moveTo>
                <a:cubicBezTo>
                  <a:pt x="340374" y="118284"/>
                  <a:pt x="70188" y="236569"/>
                  <a:pt x="12914" y="448236"/>
                </a:cubicBezTo>
                <a:cubicBezTo>
                  <a:pt x="-44360" y="659903"/>
                  <a:pt x="97581" y="1120588"/>
                  <a:pt x="266914" y="1270000"/>
                </a:cubicBezTo>
                <a:cubicBezTo>
                  <a:pt x="436247" y="1419412"/>
                  <a:pt x="807287" y="1389529"/>
                  <a:pt x="1028914" y="1344706"/>
                </a:cubicBezTo>
                <a:cubicBezTo>
                  <a:pt x="1250541" y="1299883"/>
                  <a:pt x="1556836" y="1185334"/>
                  <a:pt x="1596679" y="1001059"/>
                </a:cubicBezTo>
                <a:cubicBezTo>
                  <a:pt x="1636522" y="816785"/>
                  <a:pt x="1437306" y="398431"/>
                  <a:pt x="1267973" y="239059"/>
                </a:cubicBezTo>
                <a:cubicBezTo>
                  <a:pt x="1098640" y="79687"/>
                  <a:pt x="580679" y="44824"/>
                  <a:pt x="580679" y="44824"/>
                </a:cubicBezTo>
                <a:lnTo>
                  <a:pt x="580679" y="44824"/>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descr="quercetin_glucuroni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69" y="1063580"/>
            <a:ext cx="3929217" cy="3675173"/>
          </a:xfrm>
          <a:prstGeom prst="rect">
            <a:avLst/>
          </a:prstGeom>
        </p:spPr>
      </p:pic>
      <p:sp>
        <p:nvSpPr>
          <p:cNvPr id="12" name="TextBox 11"/>
          <p:cNvSpPr txBox="1"/>
          <p:nvPr/>
        </p:nvSpPr>
        <p:spPr>
          <a:xfrm>
            <a:off x="7084145" y="4287396"/>
            <a:ext cx="1055998" cy="461665"/>
          </a:xfrm>
          <a:prstGeom prst="rect">
            <a:avLst/>
          </a:prstGeom>
          <a:noFill/>
        </p:spPr>
        <p:txBody>
          <a:bodyPr wrap="none" rtlCol="0">
            <a:spAutoFit/>
          </a:bodyPr>
          <a:lstStyle/>
          <a:p>
            <a:r>
              <a:rPr lang="en-US" sz="2400" dirty="0" smtClean="0"/>
              <a:t>Sulfate</a:t>
            </a:r>
            <a:endParaRPr lang="en-US" sz="2400" dirty="0"/>
          </a:p>
        </p:txBody>
      </p:sp>
      <p:sp>
        <p:nvSpPr>
          <p:cNvPr id="13" name="TextBox 12"/>
          <p:cNvSpPr txBox="1"/>
          <p:nvPr/>
        </p:nvSpPr>
        <p:spPr>
          <a:xfrm>
            <a:off x="1723808" y="4670628"/>
            <a:ext cx="1737976" cy="461665"/>
          </a:xfrm>
          <a:prstGeom prst="rect">
            <a:avLst/>
          </a:prstGeom>
          <a:noFill/>
        </p:spPr>
        <p:txBody>
          <a:bodyPr wrap="none" rtlCol="0">
            <a:spAutoFit/>
          </a:bodyPr>
          <a:lstStyle/>
          <a:p>
            <a:r>
              <a:rPr lang="en-US" sz="2400" dirty="0" err="1" smtClean="0"/>
              <a:t>Glucuronate</a:t>
            </a:r>
            <a:endParaRPr lang="en-US" sz="2400" dirty="0"/>
          </a:p>
        </p:txBody>
      </p:sp>
      <p:sp>
        <p:nvSpPr>
          <p:cNvPr id="15" name="Freeform 14"/>
          <p:cNvSpPr/>
          <p:nvPr/>
        </p:nvSpPr>
        <p:spPr>
          <a:xfrm>
            <a:off x="1284363" y="2625934"/>
            <a:ext cx="2574343" cy="2194164"/>
          </a:xfrm>
          <a:custGeom>
            <a:avLst/>
            <a:gdLst>
              <a:gd name="connsiteX0" fmla="*/ 1428712 w 2574343"/>
              <a:gd name="connsiteY0" fmla="*/ 29241 h 2194164"/>
              <a:gd name="connsiteX1" fmla="*/ 966912 w 2574343"/>
              <a:gd name="connsiteY1" fmla="*/ 895059 h 2194164"/>
              <a:gd name="connsiteX2" fmla="*/ 389662 w 2574343"/>
              <a:gd name="connsiteY2" fmla="*/ 1125944 h 2194164"/>
              <a:gd name="connsiteX3" fmla="*/ 18 w 2574343"/>
              <a:gd name="connsiteY3" fmla="*/ 1616574 h 2194164"/>
              <a:gd name="connsiteX4" fmla="*/ 404093 w 2574343"/>
              <a:gd name="connsiteY4" fmla="*/ 2035053 h 2194164"/>
              <a:gd name="connsiteX5" fmla="*/ 1370987 w 2574343"/>
              <a:gd name="connsiteY5" fmla="*/ 2193786 h 2194164"/>
              <a:gd name="connsiteX6" fmla="*/ 2020393 w 2574343"/>
              <a:gd name="connsiteY6" fmla="*/ 2063913 h 2194164"/>
              <a:gd name="connsiteX7" fmla="*/ 2511055 w 2574343"/>
              <a:gd name="connsiteY7" fmla="*/ 1631004 h 2194164"/>
              <a:gd name="connsiteX8" fmla="*/ 2539918 w 2574343"/>
              <a:gd name="connsiteY8" fmla="*/ 996071 h 2194164"/>
              <a:gd name="connsiteX9" fmla="*/ 2251293 w 2574343"/>
              <a:gd name="connsiteY9" fmla="*/ 534302 h 2194164"/>
              <a:gd name="connsiteX10" fmla="*/ 1861649 w 2574343"/>
              <a:gd name="connsiteY10" fmla="*/ 231265 h 2194164"/>
              <a:gd name="connsiteX11" fmla="*/ 1428712 w 2574343"/>
              <a:gd name="connsiteY11" fmla="*/ 29241 h 219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4343" h="2194164">
                <a:moveTo>
                  <a:pt x="1428712" y="29241"/>
                </a:moveTo>
                <a:cubicBezTo>
                  <a:pt x="1279589" y="139873"/>
                  <a:pt x="1140087" y="712275"/>
                  <a:pt x="966912" y="895059"/>
                </a:cubicBezTo>
                <a:cubicBezTo>
                  <a:pt x="793737" y="1077843"/>
                  <a:pt x="550811" y="1005692"/>
                  <a:pt x="389662" y="1125944"/>
                </a:cubicBezTo>
                <a:cubicBezTo>
                  <a:pt x="228513" y="1246196"/>
                  <a:pt x="-2387" y="1465056"/>
                  <a:pt x="18" y="1616574"/>
                </a:cubicBezTo>
                <a:cubicBezTo>
                  <a:pt x="2423" y="1768092"/>
                  <a:pt x="175598" y="1938851"/>
                  <a:pt x="404093" y="2035053"/>
                </a:cubicBezTo>
                <a:cubicBezTo>
                  <a:pt x="632588" y="2131255"/>
                  <a:pt x="1101604" y="2188976"/>
                  <a:pt x="1370987" y="2193786"/>
                </a:cubicBezTo>
                <a:cubicBezTo>
                  <a:pt x="1640370" y="2198596"/>
                  <a:pt x="1830382" y="2157710"/>
                  <a:pt x="2020393" y="2063913"/>
                </a:cubicBezTo>
                <a:cubicBezTo>
                  <a:pt x="2210404" y="1970116"/>
                  <a:pt x="2424468" y="1808978"/>
                  <a:pt x="2511055" y="1631004"/>
                </a:cubicBezTo>
                <a:cubicBezTo>
                  <a:pt x="2597642" y="1453030"/>
                  <a:pt x="2583212" y="1178855"/>
                  <a:pt x="2539918" y="996071"/>
                </a:cubicBezTo>
                <a:cubicBezTo>
                  <a:pt x="2496624" y="813287"/>
                  <a:pt x="2364338" y="661770"/>
                  <a:pt x="2251293" y="534302"/>
                </a:cubicBezTo>
                <a:cubicBezTo>
                  <a:pt x="2138248" y="406834"/>
                  <a:pt x="2003556" y="310632"/>
                  <a:pt x="1861649" y="231265"/>
                </a:cubicBezTo>
                <a:cubicBezTo>
                  <a:pt x="1719742" y="151898"/>
                  <a:pt x="1577835" y="-81391"/>
                  <a:pt x="1428712" y="2924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80194" y="5268803"/>
            <a:ext cx="4627138" cy="954107"/>
          </a:xfrm>
          <a:prstGeom prst="rect">
            <a:avLst/>
          </a:prstGeom>
          <a:noFill/>
        </p:spPr>
        <p:txBody>
          <a:bodyPr wrap="none" rtlCol="0">
            <a:spAutoFit/>
          </a:bodyPr>
          <a:lstStyle/>
          <a:p>
            <a:r>
              <a:rPr lang="en-US" sz="2800" dirty="0" smtClean="0"/>
              <a:t>Net effect: </a:t>
            </a:r>
          </a:p>
          <a:p>
            <a:r>
              <a:rPr lang="en-US" sz="2800" dirty="0" smtClean="0"/>
              <a:t>gut delivers sulfate to the liver</a:t>
            </a:r>
            <a:endParaRPr lang="en-US" sz="2800" dirty="0"/>
          </a:p>
        </p:txBody>
      </p:sp>
      <p:sp>
        <p:nvSpPr>
          <p:cNvPr id="18" name="TextBox 17"/>
          <p:cNvSpPr txBox="1"/>
          <p:nvPr/>
        </p:nvSpPr>
        <p:spPr>
          <a:xfrm>
            <a:off x="2905291" y="6456389"/>
            <a:ext cx="6059023" cy="400110"/>
          </a:xfrm>
          <a:prstGeom prst="rect">
            <a:avLst/>
          </a:prstGeom>
          <a:noFill/>
        </p:spPr>
        <p:txBody>
          <a:bodyPr wrap="square" rtlCol="0">
            <a:spAutoFit/>
          </a:bodyPr>
          <a:lstStyle/>
          <a:p>
            <a:r>
              <a:rPr lang="en-US" sz="2000" dirty="0" smtClean="0">
                <a:solidFill>
                  <a:srgbClr val="FF0000"/>
                </a:solidFill>
              </a:rPr>
              <a:t>*</a:t>
            </a:r>
            <a:r>
              <a:rPr lang="en-US" sz="2000" dirty="0" smtClean="0"/>
              <a:t>IR </a:t>
            </a:r>
            <a:r>
              <a:rPr lang="en-US" sz="2000" dirty="0"/>
              <a:t>Rowland, </a:t>
            </a:r>
            <a:r>
              <a:rPr lang="en-US" sz="2000" dirty="0" err="1"/>
              <a:t>Toxicol</a:t>
            </a:r>
            <a:r>
              <a:rPr lang="en-US" sz="2000" dirty="0"/>
              <a:t> </a:t>
            </a:r>
            <a:r>
              <a:rPr lang="en-US" sz="2000" dirty="0" err="1"/>
              <a:t>Pathol</a:t>
            </a:r>
            <a:r>
              <a:rPr lang="en-US" sz="2000" dirty="0"/>
              <a:t> 1988 16:147-153.</a:t>
            </a:r>
          </a:p>
        </p:txBody>
      </p:sp>
    </p:spTree>
    <p:extLst>
      <p:ext uri="{BB962C8B-B14F-4D97-AF65-F5344CB8AC3E}">
        <p14:creationId xmlns:p14="http://schemas.microsoft.com/office/powerpoint/2010/main" val="1764685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Choline sulfate!!</a:t>
            </a:r>
            <a:r>
              <a:rPr lang="en-US" b="1" dirty="0" smtClean="0">
                <a:solidFill>
                  <a:srgbClr val="FF0000"/>
                </a:solidFill>
              </a:rPr>
              <a:t>*</a:t>
            </a:r>
            <a:endParaRPr lang="en-US" b="1" dirty="0">
              <a:solidFill>
                <a:srgbClr val="FF0000"/>
              </a:solidFill>
            </a:endParaRPr>
          </a:p>
        </p:txBody>
      </p:sp>
      <p:pic>
        <p:nvPicPr>
          <p:cNvPr id="4" name="Content Placeholder 3" descr="choline_sulfate.jpg"/>
          <p:cNvPicPr>
            <a:picLocks noGrp="1" noChangeAspect="1"/>
          </p:cNvPicPr>
          <p:nvPr>
            <p:ph idx="1"/>
          </p:nvPr>
        </p:nvPicPr>
        <p:blipFill>
          <a:blip r:embed="rId3">
            <a:extLst>
              <a:ext uri="{28A0092B-C50C-407E-A947-70E740481C1C}">
                <a14:useLocalDpi xmlns:a14="http://schemas.microsoft.com/office/drawing/2010/main" val="0"/>
              </a:ext>
            </a:extLst>
          </a:blip>
          <a:srcRect t="22502" b="22502"/>
          <a:stretch>
            <a:fillRect/>
          </a:stretch>
        </p:blipFill>
        <p:spPr>
          <a:xfrm>
            <a:off x="4718553" y="3420544"/>
            <a:ext cx="3934390" cy="2163763"/>
          </a:xfrm>
        </p:spPr>
      </p:pic>
      <p:sp>
        <p:nvSpPr>
          <p:cNvPr id="5"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Produced by </a:t>
            </a:r>
            <a:r>
              <a:rPr lang="de-DE" dirty="0" err="1"/>
              <a:t>plants</a:t>
            </a:r>
            <a:r>
              <a:rPr lang="de-DE" dirty="0"/>
              <a:t>, </a:t>
            </a:r>
            <a:r>
              <a:rPr lang="de-DE" dirty="0" err="1"/>
              <a:t>lichens</a:t>
            </a:r>
            <a:r>
              <a:rPr lang="de-DE" dirty="0"/>
              <a:t>, </a:t>
            </a:r>
            <a:r>
              <a:rPr lang="de-DE" dirty="0" err="1"/>
              <a:t>algae</a:t>
            </a:r>
            <a:r>
              <a:rPr lang="de-DE" dirty="0"/>
              <a:t>, </a:t>
            </a:r>
            <a:r>
              <a:rPr lang="de-DE" dirty="0" err="1"/>
              <a:t>fungi</a:t>
            </a:r>
            <a:r>
              <a:rPr lang="de-DE" dirty="0"/>
              <a:t>, </a:t>
            </a:r>
            <a:r>
              <a:rPr lang="de-DE" dirty="0" err="1"/>
              <a:t>and</a:t>
            </a:r>
            <a:r>
              <a:rPr lang="de-DE" dirty="0"/>
              <a:t> </a:t>
            </a:r>
            <a:r>
              <a:rPr lang="de-DE" dirty="0" err="1"/>
              <a:t>several</a:t>
            </a:r>
            <a:r>
              <a:rPr lang="de-DE" dirty="0"/>
              <a:t> </a:t>
            </a:r>
            <a:r>
              <a:rPr lang="de-DE" dirty="0" err="1"/>
              <a:t>bacterial</a:t>
            </a:r>
            <a:r>
              <a:rPr lang="de-DE" dirty="0"/>
              <a:t> </a:t>
            </a:r>
            <a:r>
              <a:rPr lang="de-DE" dirty="0" err="1" smtClean="0"/>
              <a:t>species</a:t>
            </a:r>
            <a:endParaRPr lang="de-DE" dirty="0" smtClean="0"/>
          </a:p>
          <a:p>
            <a:r>
              <a:rPr lang="de-DE" dirty="0" smtClean="0"/>
              <a:t>Experiment </a:t>
            </a:r>
            <a:r>
              <a:rPr lang="de-DE" dirty="0" err="1" smtClean="0"/>
              <a:t>demonstrated</a:t>
            </a:r>
            <a:r>
              <a:rPr lang="de-DE" dirty="0" smtClean="0"/>
              <a:t> </a:t>
            </a:r>
            <a:r>
              <a:rPr lang="de-DE" dirty="0" err="1" smtClean="0"/>
              <a:t>that</a:t>
            </a:r>
            <a:r>
              <a:rPr lang="de-DE" dirty="0" smtClean="0"/>
              <a:t> </a:t>
            </a:r>
            <a:r>
              <a:rPr lang="de-DE" dirty="0" err="1" smtClean="0"/>
              <a:t>it</a:t>
            </a:r>
            <a:r>
              <a:rPr lang="de-DE" dirty="0" smtClean="0"/>
              <a:t> </a:t>
            </a:r>
            <a:r>
              <a:rPr lang="de-DE" dirty="0" err="1" smtClean="0"/>
              <a:t>had</a:t>
            </a:r>
            <a:r>
              <a:rPr lang="de-DE" dirty="0" smtClean="0"/>
              <a:t> </a:t>
            </a:r>
            <a:r>
              <a:rPr lang="de-DE" dirty="0" err="1" smtClean="0"/>
              <a:t>superior</a:t>
            </a:r>
            <a:r>
              <a:rPr lang="de-DE" dirty="0" smtClean="0"/>
              <a:t> </a:t>
            </a:r>
            <a:r>
              <a:rPr lang="de-DE" dirty="0" err="1" smtClean="0"/>
              <a:t>capabilities</a:t>
            </a:r>
            <a:r>
              <a:rPr lang="de-DE" dirty="0" smtClean="0"/>
              <a:t> </a:t>
            </a:r>
            <a:r>
              <a:rPr lang="de-DE" dirty="0" err="1" smtClean="0"/>
              <a:t>to</a:t>
            </a:r>
            <a:r>
              <a:rPr lang="de-DE" dirty="0" smtClean="0"/>
              <a:t> </a:t>
            </a:r>
            <a:r>
              <a:rPr lang="de-DE" dirty="0" err="1" smtClean="0"/>
              <a:t>inhibit</a:t>
            </a:r>
            <a:r>
              <a:rPr lang="de-DE" dirty="0" smtClean="0"/>
              <a:t> amyloid </a:t>
            </a:r>
            <a:r>
              <a:rPr lang="de-DE" dirty="0" err="1" smtClean="0"/>
              <a:t>formation</a:t>
            </a:r>
            <a:r>
              <a:rPr lang="de-DE" dirty="0" smtClean="0"/>
              <a:t> in </a:t>
            </a:r>
            <a:r>
              <a:rPr lang="de-DE" dirty="0" err="1" smtClean="0"/>
              <a:t>pancreatic</a:t>
            </a:r>
            <a:r>
              <a:rPr lang="de-DE" dirty="0" smtClean="0"/>
              <a:t> </a:t>
            </a:r>
            <a:r>
              <a:rPr lang="de-DE" dirty="0" err="1" smtClean="0"/>
              <a:t>beta</a:t>
            </a:r>
            <a:r>
              <a:rPr lang="de-DE" dirty="0" smtClean="0"/>
              <a:t> </a:t>
            </a:r>
            <a:r>
              <a:rPr lang="de-DE" dirty="0" err="1" smtClean="0"/>
              <a:t>cells</a:t>
            </a:r>
            <a:endParaRPr lang="de-DE" dirty="0" smtClean="0"/>
          </a:p>
          <a:p>
            <a:pPr lvl="1"/>
            <a:r>
              <a:rPr lang="de-DE" dirty="0" smtClean="0"/>
              <a:t>Amyloid in </a:t>
            </a:r>
            <a:r>
              <a:rPr lang="de-DE" dirty="0" err="1" smtClean="0"/>
              <a:t>beta</a:t>
            </a:r>
            <a:r>
              <a:rPr lang="de-DE" dirty="0" smtClean="0"/>
              <a:t> </a:t>
            </a:r>
            <a:r>
              <a:rPr lang="de-DE" dirty="0" err="1" smtClean="0"/>
              <a:t>cells</a:t>
            </a:r>
            <a:r>
              <a:rPr lang="de-DE" dirty="0" smtClean="0"/>
              <a:t> </a:t>
            </a:r>
            <a:r>
              <a:rPr lang="de-DE" dirty="0" err="1" smtClean="0"/>
              <a:t>is</a:t>
            </a:r>
            <a:r>
              <a:rPr lang="de-DE" dirty="0" smtClean="0"/>
              <a:t>                                            </a:t>
            </a:r>
            <a:r>
              <a:rPr lang="de-DE" dirty="0" err="1" smtClean="0"/>
              <a:t>akin</a:t>
            </a:r>
            <a:r>
              <a:rPr lang="de-DE" dirty="0" smtClean="0"/>
              <a:t> </a:t>
            </a:r>
            <a:r>
              <a:rPr lang="de-DE" dirty="0" err="1" smtClean="0"/>
              <a:t>to</a:t>
            </a:r>
            <a:r>
              <a:rPr lang="de-DE" dirty="0" smtClean="0"/>
              <a:t> amyloid </a:t>
            </a:r>
            <a:r>
              <a:rPr lang="de-DE" dirty="0" err="1" smtClean="0"/>
              <a:t>beta</a:t>
            </a:r>
            <a:r>
              <a:rPr lang="de-DE" dirty="0" smtClean="0"/>
              <a:t> in                                    </a:t>
            </a:r>
            <a:r>
              <a:rPr lang="de-DE" dirty="0" err="1" smtClean="0"/>
              <a:t>Alzheimer‘s</a:t>
            </a:r>
            <a:r>
              <a:rPr lang="de-DE" dirty="0" smtClean="0"/>
              <a:t> </a:t>
            </a:r>
            <a:r>
              <a:rPr lang="de-DE" dirty="0" err="1" smtClean="0"/>
              <a:t>disease</a:t>
            </a:r>
            <a:r>
              <a:rPr lang="de-DE" dirty="0" smtClean="0"/>
              <a:t> </a:t>
            </a:r>
            <a:r>
              <a:rPr lang="de-DE" dirty="0" err="1" smtClean="0"/>
              <a:t>and</a:t>
            </a:r>
            <a:r>
              <a:rPr lang="de-DE" dirty="0" smtClean="0"/>
              <a:t>                                                </a:t>
            </a:r>
            <a:r>
              <a:rPr lang="de-DE" dirty="0" err="1" smtClean="0"/>
              <a:t>plays</a:t>
            </a:r>
            <a:r>
              <a:rPr lang="de-DE" dirty="0" smtClean="0"/>
              <a:t> a </a:t>
            </a:r>
            <a:r>
              <a:rPr lang="de-DE" dirty="0" err="1" smtClean="0"/>
              <a:t>major</a:t>
            </a:r>
            <a:r>
              <a:rPr lang="de-DE" dirty="0" smtClean="0"/>
              <a:t> </a:t>
            </a:r>
            <a:r>
              <a:rPr lang="de-DE" dirty="0" err="1" smtClean="0"/>
              <a:t>role</a:t>
            </a:r>
            <a:r>
              <a:rPr lang="de-DE" dirty="0" smtClean="0"/>
              <a:t> in type-II </a:t>
            </a:r>
            <a:r>
              <a:rPr lang="de-DE" dirty="0" err="1" smtClean="0"/>
              <a:t>diabetes</a:t>
            </a:r>
            <a:endParaRPr lang="de-DE" dirty="0"/>
          </a:p>
        </p:txBody>
      </p:sp>
      <p:sp>
        <p:nvSpPr>
          <p:cNvPr id="7" name="TextBox 6"/>
          <p:cNvSpPr txBox="1"/>
          <p:nvPr/>
        </p:nvSpPr>
        <p:spPr>
          <a:xfrm>
            <a:off x="2370667" y="6350000"/>
            <a:ext cx="7213600" cy="461665"/>
          </a:xfrm>
          <a:prstGeom prst="rect">
            <a:avLst/>
          </a:prstGeom>
          <a:noFill/>
        </p:spPr>
        <p:txBody>
          <a:bodyPr wrap="square" rtlCol="0">
            <a:spAutoFit/>
          </a:bodyPr>
          <a:lstStyle/>
          <a:p>
            <a:r>
              <a:rPr lang="hr-HR" sz="2400" dirty="0">
                <a:solidFill>
                  <a:srgbClr val="FF0000"/>
                </a:solidFill>
              </a:rPr>
              <a:t>*</a:t>
            </a:r>
            <a:r>
              <a:rPr lang="hr-HR" sz="2400" dirty="0"/>
              <a:t>M. Hagihara et al., FEBS Open Bio 2 (2012) 20–25</a:t>
            </a:r>
            <a:r>
              <a:rPr lang="hr-HR" sz="2400" dirty="0" smtClean="0"/>
              <a:t>.</a:t>
            </a:r>
            <a:endParaRPr lang="en-US" sz="2400" dirty="0"/>
          </a:p>
        </p:txBody>
      </p:sp>
    </p:spTree>
    <p:extLst>
      <p:ext uri="{BB962C8B-B14F-4D97-AF65-F5344CB8AC3E}">
        <p14:creationId xmlns:p14="http://schemas.microsoft.com/office/powerpoint/2010/main" val="413143552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8602" y="2090171"/>
            <a:ext cx="7630025" cy="258532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 </a:t>
            </a: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Prevention of Disease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through Diet and Lifestyle</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9904907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682"/>
            <a:ext cx="8229600" cy="1143000"/>
          </a:xfrm>
        </p:spPr>
        <p:txBody>
          <a:bodyPr/>
          <a:lstStyle/>
          <a:p>
            <a:r>
              <a:rPr lang="en-US" b="1" dirty="0" smtClean="0"/>
              <a:t>Most Important: Go Organic!</a:t>
            </a:r>
            <a:endParaRPr lang="en-US" b="1" dirty="0"/>
          </a:p>
        </p:txBody>
      </p:sp>
      <p:pic>
        <p:nvPicPr>
          <p:cNvPr id="4" name="Content Placeholder 3" descr="organic.jpg"/>
          <p:cNvPicPr>
            <a:picLocks noGrp="1" noChangeAspect="1"/>
          </p:cNvPicPr>
          <p:nvPr>
            <p:ph idx="1"/>
          </p:nvPr>
        </p:nvPicPr>
        <p:blipFill>
          <a:blip r:embed="rId2">
            <a:extLst>
              <a:ext uri="{28A0092B-C50C-407E-A947-70E740481C1C}">
                <a14:useLocalDpi xmlns:a14="http://schemas.microsoft.com/office/drawing/2010/main" val="0"/>
              </a:ext>
            </a:extLst>
          </a:blip>
          <a:srcRect t="-4996" b="-4996"/>
          <a:stretch>
            <a:fillRect/>
          </a:stretch>
        </p:blipFill>
        <p:spPr>
          <a:xfrm>
            <a:off x="2388602" y="3867310"/>
            <a:ext cx="5261779" cy="2893776"/>
          </a:xfrm>
        </p:spPr>
      </p:pic>
      <p:pic>
        <p:nvPicPr>
          <p:cNvPr id="5" name="Picture 4" descr="white-house-farmers-mar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17" y="1111132"/>
            <a:ext cx="3288551" cy="2584801"/>
          </a:xfrm>
          <a:prstGeom prst="rect">
            <a:avLst/>
          </a:prstGeom>
        </p:spPr>
      </p:pic>
      <p:pic>
        <p:nvPicPr>
          <p:cNvPr id="6" name="Picture 5" descr="palo_alto_farmers_marke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668" y="1373507"/>
            <a:ext cx="3175000" cy="2349500"/>
          </a:xfrm>
          <a:prstGeom prst="rect">
            <a:avLst/>
          </a:prstGeom>
        </p:spPr>
      </p:pic>
    </p:spTree>
    <p:extLst>
      <p:ext uri="{BB962C8B-B14F-4D97-AF65-F5344CB8AC3E}">
        <p14:creationId xmlns:p14="http://schemas.microsoft.com/office/powerpoint/2010/main" val="107561875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42844"/>
            <a:ext cx="8229600" cy="1143000"/>
          </a:xfrm>
        </p:spPr>
        <p:txBody>
          <a:bodyPr/>
          <a:lstStyle/>
          <a:p>
            <a:r>
              <a:rPr lang="en-US" b="1" dirty="0" smtClean="0"/>
              <a:t>How Much Does it Cost?</a:t>
            </a:r>
            <a:endParaRPr lang="en-US" b="1" dirty="0"/>
          </a:p>
        </p:txBody>
      </p:sp>
      <p:sp>
        <p:nvSpPr>
          <p:cNvPr id="3" name="Content Placeholder 2"/>
          <p:cNvSpPr>
            <a:spLocks noGrp="1"/>
          </p:cNvSpPr>
          <p:nvPr>
            <p:ph idx="1"/>
          </p:nvPr>
        </p:nvSpPr>
        <p:spPr>
          <a:xfrm>
            <a:off x="457199" y="1287089"/>
            <a:ext cx="8414981" cy="4766390"/>
          </a:xfrm>
        </p:spPr>
        <p:txBody>
          <a:bodyPr>
            <a:noAutofit/>
          </a:bodyPr>
          <a:lstStyle/>
          <a:p>
            <a:pPr marL="0" indent="0" algn="ctr">
              <a:buNone/>
            </a:pPr>
            <a:r>
              <a:rPr lang="en-US" sz="2400" dirty="0" smtClean="0"/>
              <a:t>         </a:t>
            </a:r>
            <a:r>
              <a:rPr lang="en-US" sz="2400" b="1" dirty="0" smtClean="0"/>
              <a:t> Food 			  Organic 	Conventional</a:t>
            </a:r>
          </a:p>
          <a:p>
            <a:pPr marL="0" indent="0" algn="ctr">
              <a:buNone/>
            </a:pPr>
            <a:r>
              <a:rPr lang="en-US" sz="2400" dirty="0" smtClean="0"/>
              <a:t>celery    			2.99   		 </a:t>
            </a:r>
            <a:r>
              <a:rPr lang="en-US" sz="2400" dirty="0"/>
              <a:t>1.99</a:t>
            </a:r>
          </a:p>
          <a:p>
            <a:pPr marL="0" indent="0" algn="ctr">
              <a:buNone/>
            </a:pPr>
            <a:r>
              <a:rPr lang="en-US" sz="2400" dirty="0"/>
              <a:t>cauliflower    </a:t>
            </a:r>
            <a:r>
              <a:rPr lang="en-US" sz="2400" dirty="0" smtClean="0"/>
              <a:t>		4.99   		 </a:t>
            </a:r>
            <a:r>
              <a:rPr lang="en-US" sz="2400" dirty="0"/>
              <a:t>2.99</a:t>
            </a:r>
          </a:p>
          <a:p>
            <a:pPr marL="0" indent="0" algn="ctr">
              <a:buNone/>
            </a:pPr>
            <a:r>
              <a:rPr lang="en-US" sz="2400" dirty="0"/>
              <a:t>Bartlett </a:t>
            </a:r>
            <a:r>
              <a:rPr lang="en-US" sz="2400" dirty="0" smtClean="0"/>
              <a:t>pears   	2.69   		 1.99</a:t>
            </a:r>
          </a:p>
          <a:p>
            <a:pPr marL="0" indent="0" algn="ctr">
              <a:buNone/>
            </a:pPr>
            <a:r>
              <a:rPr lang="en-US" sz="2400" dirty="0"/>
              <a:t>o</a:t>
            </a:r>
            <a:r>
              <a:rPr lang="en-US" sz="2400" dirty="0" smtClean="0"/>
              <a:t>range juice      	3.99   		 </a:t>
            </a:r>
            <a:r>
              <a:rPr lang="en-US" sz="2400" dirty="0"/>
              <a:t>2.99</a:t>
            </a:r>
          </a:p>
          <a:p>
            <a:pPr marL="0" indent="0" algn="ctr">
              <a:buNone/>
            </a:pPr>
            <a:r>
              <a:rPr lang="en-US" sz="2400" dirty="0"/>
              <a:t>eggs    </a:t>
            </a:r>
            <a:r>
              <a:rPr lang="en-US" sz="2400" dirty="0" smtClean="0"/>
              <a:t>				5.69   		 </a:t>
            </a:r>
            <a:r>
              <a:rPr lang="en-US" sz="2400" dirty="0"/>
              <a:t>3.99</a:t>
            </a:r>
          </a:p>
          <a:p>
            <a:pPr marL="0" indent="0" algn="ctr">
              <a:buNone/>
            </a:pPr>
            <a:r>
              <a:rPr lang="en-US" sz="2400" dirty="0"/>
              <a:t>milk   </a:t>
            </a:r>
            <a:r>
              <a:rPr lang="en-US" sz="2400" dirty="0" smtClean="0"/>
              <a:t>				4.69   		 </a:t>
            </a:r>
            <a:r>
              <a:rPr lang="en-US" sz="2400" dirty="0"/>
              <a:t>2.99</a:t>
            </a:r>
          </a:p>
          <a:p>
            <a:pPr marL="0" indent="0" algn="ctr">
              <a:buNone/>
            </a:pPr>
            <a:r>
              <a:rPr lang="en-US" sz="2400" dirty="0"/>
              <a:t>cereal   </a:t>
            </a:r>
            <a:r>
              <a:rPr lang="en-US" sz="2400" dirty="0" smtClean="0"/>
              <a:t>			4.56    		 3.91</a:t>
            </a:r>
            <a:endParaRPr lang="en-US" sz="2400" dirty="0"/>
          </a:p>
          <a:p>
            <a:pPr algn="ctr"/>
            <a:endParaRPr lang="en-US" sz="2400" dirty="0"/>
          </a:p>
          <a:p>
            <a:pPr marL="0" indent="0" algn="ctr">
              <a:buNone/>
            </a:pPr>
            <a:r>
              <a:rPr lang="en-US" sz="2400" dirty="0"/>
              <a:t>TOTAL   </a:t>
            </a:r>
            <a:r>
              <a:rPr lang="en-US" sz="2400" dirty="0" smtClean="0"/>
              <a:t>		     29.60    		20.85</a:t>
            </a:r>
            <a:endParaRPr lang="en-US" sz="2400" dirty="0"/>
          </a:p>
          <a:p>
            <a:pPr algn="ctr"/>
            <a:endParaRPr lang="en-US" sz="2400" dirty="0"/>
          </a:p>
          <a:p>
            <a:pPr marL="0" indent="0" algn="ctr">
              <a:buNone/>
            </a:pPr>
            <a:r>
              <a:rPr lang="en-US" i="1" dirty="0">
                <a:solidFill>
                  <a:srgbClr val="FF0000"/>
                </a:solidFill>
              </a:rPr>
              <a:t>increase bill by ~40%</a:t>
            </a:r>
          </a:p>
          <a:p>
            <a:pPr algn="ctr"/>
            <a:endParaRPr lang="en-US" sz="2400" dirty="0"/>
          </a:p>
        </p:txBody>
      </p:sp>
    </p:spTree>
    <p:extLst>
      <p:ext uri="{BB962C8B-B14F-4D97-AF65-F5344CB8AC3E}">
        <p14:creationId xmlns:p14="http://schemas.microsoft.com/office/powerpoint/2010/main" val="73435982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cheese-saintagu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031" y="714905"/>
            <a:ext cx="4457700" cy="3530600"/>
          </a:xfrm>
          <a:prstGeom prst="rect">
            <a:avLst/>
          </a:prstGeom>
        </p:spPr>
      </p:pic>
      <p:sp>
        <p:nvSpPr>
          <p:cNvPr id="2" name="Title 1"/>
          <p:cNvSpPr>
            <a:spLocks noGrp="1"/>
          </p:cNvSpPr>
          <p:nvPr>
            <p:ph type="title"/>
          </p:nvPr>
        </p:nvSpPr>
        <p:spPr/>
        <p:txBody>
          <a:bodyPr>
            <a:normAutofit/>
          </a:bodyPr>
          <a:lstStyle/>
          <a:p>
            <a:r>
              <a:rPr lang="en-US" b="1" dirty="0" smtClean="0"/>
              <a:t>Probiotics! – Maintain Healthy Gut</a:t>
            </a:r>
            <a:endParaRPr lang="en-US" b="1" dirty="0"/>
          </a:p>
        </p:txBody>
      </p:sp>
      <p:pic>
        <p:nvPicPr>
          <p:cNvPr id="4" name="Content Placeholder 3" descr="probiotics.jpg"/>
          <p:cNvPicPr>
            <a:picLocks noGrp="1" noChangeAspect="1"/>
          </p:cNvPicPr>
          <p:nvPr>
            <p:ph idx="1"/>
          </p:nvPr>
        </p:nvPicPr>
        <p:blipFill>
          <a:blip r:embed="rId3">
            <a:extLst>
              <a:ext uri="{28A0092B-C50C-407E-A947-70E740481C1C}">
                <a14:useLocalDpi xmlns:a14="http://schemas.microsoft.com/office/drawing/2010/main" val="0"/>
              </a:ext>
            </a:extLst>
          </a:blip>
          <a:srcRect l="-11053" r="-11053"/>
          <a:stretch>
            <a:fillRect/>
          </a:stretch>
        </p:blipFill>
        <p:spPr>
          <a:xfrm>
            <a:off x="144312" y="3559289"/>
            <a:ext cx="4973154" cy="2735043"/>
          </a:xfrm>
        </p:spPr>
      </p:pic>
      <p:pic>
        <p:nvPicPr>
          <p:cNvPr id="6" name="Picture 5" descr="beer_mu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179" y="3124763"/>
            <a:ext cx="3232437" cy="3733237"/>
          </a:xfrm>
          <a:prstGeom prst="rect">
            <a:avLst/>
          </a:prstGeom>
        </p:spPr>
      </p:pic>
    </p:spTree>
    <p:extLst>
      <p:ext uri="{BB962C8B-B14F-4D97-AF65-F5344CB8AC3E}">
        <p14:creationId xmlns:p14="http://schemas.microsoft.com/office/powerpoint/2010/main" val="281108823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761066"/>
            <a:ext cx="3953933" cy="3953933"/>
          </a:xfrm>
          <a:prstGeom prst="rect">
            <a:avLst/>
          </a:prstGeom>
        </p:spPr>
      </p:pic>
      <p:sp>
        <p:nvSpPr>
          <p:cNvPr id="3" name="Content Placeholder 2"/>
          <p:cNvSpPr>
            <a:spLocks noGrp="1"/>
          </p:cNvSpPr>
          <p:nvPr>
            <p:ph idx="1"/>
          </p:nvPr>
        </p:nvSpPr>
        <p:spPr>
          <a:xfrm>
            <a:off x="287866" y="821267"/>
            <a:ext cx="6299201" cy="3039533"/>
          </a:xfrm>
        </p:spPr>
        <p:txBody>
          <a:bodyPr>
            <a:normAutofit/>
          </a:bodyPr>
          <a:lstStyle/>
          <a:p>
            <a:r>
              <a:rPr lang="en-US" dirty="0" smtClean="0"/>
              <a:t>Sauerkraut and apple cider vinegar contain </a:t>
            </a:r>
            <a:r>
              <a:rPr lang="en-US" dirty="0" err="1" smtClean="0"/>
              <a:t>acetobacter</a:t>
            </a:r>
            <a:r>
              <a:rPr lang="en-US" dirty="0" smtClean="0"/>
              <a:t>, one of the very few microbes that can metabolize glyphosate</a:t>
            </a:r>
          </a:p>
          <a:p>
            <a:r>
              <a:rPr lang="en-US" dirty="0" smtClean="0"/>
              <a:t>Yogurt and </a:t>
            </a:r>
            <a:r>
              <a:rPr lang="en-US" dirty="0" err="1" smtClean="0"/>
              <a:t>kimchi</a:t>
            </a:r>
            <a:r>
              <a:rPr lang="en-US" dirty="0" smtClean="0"/>
              <a:t> probably do too</a:t>
            </a:r>
            <a:endParaRPr lang="en-US" dirty="0"/>
          </a:p>
        </p:txBody>
      </p:sp>
      <p:pic>
        <p:nvPicPr>
          <p:cNvPr id="6" name="Picture 5" descr="yogu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 y="4078378"/>
            <a:ext cx="2696633" cy="2606074"/>
          </a:xfrm>
          <a:prstGeom prst="rect">
            <a:avLst/>
          </a:prstGeom>
        </p:spPr>
      </p:pic>
      <p:pic>
        <p:nvPicPr>
          <p:cNvPr id="4" name="Picture 3" descr="sauerkrau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927" y="4484778"/>
            <a:ext cx="3074306" cy="1844584"/>
          </a:xfrm>
          <a:prstGeom prst="rect">
            <a:avLst/>
          </a:prstGeom>
        </p:spPr>
      </p:pic>
    </p:spTree>
    <p:extLst>
      <p:ext uri="{BB962C8B-B14F-4D97-AF65-F5344CB8AC3E}">
        <p14:creationId xmlns:p14="http://schemas.microsoft.com/office/powerpoint/2010/main" val="59547883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Are We Getting Enough Sulfur</a:t>
            </a:r>
            <a:br>
              <a:rPr lang="en-US" b="1" dirty="0" smtClean="0"/>
            </a:br>
            <a:r>
              <a:rPr lang="en-US" b="1" dirty="0" smtClean="0"/>
              <a:t> in Our Diet?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Most abundant mineral element behind calcium and phosphorus</a:t>
            </a:r>
          </a:p>
          <a:p>
            <a:r>
              <a:rPr lang="en-US" dirty="0" smtClean="0"/>
              <a:t>Chondroitin sulfate, glucosamine sulfate, etc. used to treat diseases of the joints</a:t>
            </a:r>
          </a:p>
          <a:p>
            <a:pPr marL="0" indent="0">
              <a:buNone/>
            </a:pPr>
            <a:r>
              <a:rPr lang="en-US" dirty="0" smtClean="0"/>
              <a:t>“Out </a:t>
            </a:r>
            <a:r>
              <a:rPr lang="en-US" dirty="0"/>
              <a:t>of this study came information that suggested that a significant proportion of the population that included disproportionally the </a:t>
            </a:r>
            <a:r>
              <a:rPr lang="en-US" i="1" dirty="0">
                <a:solidFill>
                  <a:srgbClr val="FF0000"/>
                </a:solidFill>
              </a:rPr>
              <a:t>aged</a:t>
            </a:r>
            <a:r>
              <a:rPr lang="en-US" dirty="0"/>
              <a:t>, may not be receiving sufficient sulfur and that these dietary supplements, were very likely exhibiting their pharmacological actions by supplying inorganic </a:t>
            </a:r>
            <a:r>
              <a:rPr lang="en-US" i="1" dirty="0">
                <a:solidFill>
                  <a:srgbClr val="FF0000"/>
                </a:solidFill>
              </a:rPr>
              <a:t>sulfur</a:t>
            </a:r>
            <a:r>
              <a:rPr lang="en-US" dirty="0" smtClean="0"/>
              <a:t>.”</a:t>
            </a:r>
            <a:endParaRPr lang="en-US" dirty="0"/>
          </a:p>
          <a:p>
            <a:endParaRPr lang="en-US" dirty="0"/>
          </a:p>
        </p:txBody>
      </p:sp>
      <p:sp>
        <p:nvSpPr>
          <p:cNvPr id="4" name="TextBox 3"/>
          <p:cNvSpPr txBox="1"/>
          <p:nvPr/>
        </p:nvSpPr>
        <p:spPr>
          <a:xfrm>
            <a:off x="2380610" y="6396335"/>
            <a:ext cx="6763390" cy="461665"/>
          </a:xfrm>
          <a:prstGeom prst="rect">
            <a:avLst/>
          </a:prstGeom>
          <a:noFill/>
        </p:spPr>
        <p:txBody>
          <a:bodyPr wrap="none" rtlCol="0">
            <a:spAutoFit/>
          </a:bodyPr>
          <a:lstStyle/>
          <a:p>
            <a:r>
              <a:rPr lang="en-US" sz="2400" dirty="0" smtClean="0">
                <a:solidFill>
                  <a:srgbClr val="FF0000"/>
                </a:solidFill>
              </a:rPr>
              <a:t>*</a:t>
            </a:r>
            <a:r>
              <a:rPr lang="en-US" sz="2400" dirty="0" smtClean="0"/>
              <a:t>ME </a:t>
            </a:r>
            <a:r>
              <a:rPr lang="en-US" sz="2400" dirty="0" err="1"/>
              <a:t>N</a:t>
            </a:r>
            <a:r>
              <a:rPr lang="en-US" sz="2400" dirty="0" err="1" smtClean="0"/>
              <a:t>imni</a:t>
            </a:r>
            <a:r>
              <a:rPr lang="en-US" sz="2400" dirty="0" smtClean="0"/>
              <a:t> et al., </a:t>
            </a:r>
            <a:r>
              <a:rPr lang="en-US" sz="2400" i="1" dirty="0"/>
              <a:t>Nutrition &amp; Metabolism </a:t>
            </a:r>
            <a:r>
              <a:rPr lang="en-US" sz="2400" dirty="0"/>
              <a:t>2007, </a:t>
            </a:r>
            <a:r>
              <a:rPr lang="en-US" sz="2400" b="1" dirty="0"/>
              <a:t>4</a:t>
            </a:r>
            <a:r>
              <a:rPr lang="en-US" sz="2400" dirty="0"/>
              <a:t>:</a:t>
            </a:r>
            <a:r>
              <a:rPr lang="en-US" sz="2400" dirty="0" smtClean="0"/>
              <a:t>24</a:t>
            </a:r>
            <a:endParaRPr lang="en-US" sz="2400" dirty="0"/>
          </a:p>
        </p:txBody>
      </p:sp>
    </p:spTree>
    <p:extLst>
      <p:ext uri="{BB962C8B-B14F-4D97-AF65-F5344CB8AC3E}">
        <p14:creationId xmlns:p14="http://schemas.microsoft.com/office/powerpoint/2010/main" val="40709329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41230</TotalTime>
  <Words>6456</Words>
  <Application>Microsoft Macintosh PowerPoint</Application>
  <PresentationFormat>On-screen Show (4:3)</PresentationFormat>
  <Paragraphs>829</Paragraphs>
  <Slides>108</Slides>
  <Notes>48</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Office Theme</vt:lpstr>
      <vt:lpstr>Download These Slides</vt:lpstr>
      <vt:lpstr> Sulfate is the most common nutritional deficiency that you never heard of</vt:lpstr>
      <vt:lpstr>In Memory Of John Balatinecz</vt:lpstr>
      <vt:lpstr>PowerPoint Presentation</vt:lpstr>
      <vt:lpstr>John Balatinecz Email message  to Jack Wilson:</vt:lpstr>
      <vt:lpstr>Outline</vt:lpstr>
      <vt:lpstr>The Big Ideas</vt:lpstr>
      <vt:lpstr>Taurine: Brief Chemistry Refresher Course</vt:lpstr>
      <vt:lpstr>Perinatal Taurine is Essential*</vt:lpstr>
      <vt:lpstr>Roundup and GMO Crops</vt:lpstr>
      <vt:lpstr>Glyphosate vs. Other Pesticides: Usage in the United States*</vt:lpstr>
      <vt:lpstr>Autism Prevalence: 6 year olds*</vt:lpstr>
      <vt:lpstr>PowerPoint Presentation</vt:lpstr>
      <vt:lpstr>They Knew a Long Time Ago*</vt:lpstr>
      <vt:lpstr>They Knew a Long Time Ago*</vt:lpstr>
      <vt:lpstr>Heart Disease Mortality and Sunlight*</vt:lpstr>
      <vt:lpstr>A Provocative Proposal*</vt:lpstr>
      <vt:lpstr>A Provocative Proposal*</vt:lpstr>
      <vt:lpstr>A Provocative Proposal*</vt:lpstr>
      <vt:lpstr>Cholesterol and Cholesterol Sulfate</vt:lpstr>
      <vt:lpstr>Cholesterol sulfate  provides negative charge*</vt:lpstr>
      <vt:lpstr>Rouleaux –  Insufficient Negative Charge*</vt:lpstr>
      <vt:lpstr>Sulfate and the Glycocalyx</vt:lpstr>
      <vt:lpstr>Sulfate is Crucial to Maintain Structured Water in the Glycocalyx</vt:lpstr>
      <vt:lpstr>Lipid Particles in blood depend on cholesterol sulfate to protect them from oxidative and glycation damage </vt:lpstr>
      <vt:lpstr>Cholesterol Sulfate in Placental Villi*</vt:lpstr>
      <vt:lpstr>Sulfate in Fetal Development*</vt:lpstr>
      <vt:lpstr>PowerPoint Presentation</vt:lpstr>
      <vt:lpstr>Heparan Sulfate: Wonder Worker</vt:lpstr>
      <vt:lpstr>Sulfated Glycosaminoglycans (GAGs)</vt:lpstr>
      <vt:lpstr> </vt:lpstr>
      <vt:lpstr>Multiple Roles of Heparan Sulfate Proteoglycans (HSPGs)*</vt:lpstr>
      <vt:lpstr>Heparin Protects from ROS due to Iron*</vt:lpstr>
      <vt:lpstr>Heparin Protects from ROS due to Iron*</vt:lpstr>
      <vt:lpstr>Disrupted Signaling when                     HSPGs are Depleted*</vt:lpstr>
      <vt:lpstr>“The universal non-specific mesenchymal reaction”*  </vt:lpstr>
      <vt:lpstr>Incorporation of sulfur into GAGs  in artery wall*</vt:lpstr>
      <vt:lpstr>Incorporation of sulfur into GAGs  in artery wall*</vt:lpstr>
      <vt:lpstr>Heparan Sulfate Deficiency                 and Autism*</vt:lpstr>
      <vt:lpstr>Recapitulation</vt:lpstr>
      <vt:lpstr>PowerPoint Presentation</vt:lpstr>
      <vt:lpstr>Bile Acids: A Brief Tutorial</vt:lpstr>
      <vt:lpstr>A cartoon depiction of bile circulation</vt:lpstr>
      <vt:lpstr>Modifications of Bile Acids</vt:lpstr>
      <vt:lpstr>Taurolithocholic acid 3-sulfate</vt:lpstr>
      <vt:lpstr>A Hypothesis: Liver delivers taurine and glycine to bacteria to synthesize methionine and sulfate for the host</vt:lpstr>
      <vt:lpstr>Bifidobacteria modify bile acids to increase gelling potential*</vt:lpstr>
      <vt:lpstr>PowerPoint Presentation</vt:lpstr>
      <vt:lpstr>Main Toxic Effects of Glyphosate*</vt:lpstr>
      <vt:lpstr>Pathogen Overgrowth in Poultry Microbes Exposed to Glyphosate*</vt:lpstr>
      <vt:lpstr>Glyphosate contamination in bile acids*</vt:lpstr>
      <vt:lpstr>Glyphosate impairs taurine metabolism by E coli*</vt:lpstr>
      <vt:lpstr>Inhibition of Cytochrome P450 Enzymes (CYPs) by Various Pesticides*</vt:lpstr>
      <vt:lpstr>Bifidobacteria, acetate, NaCl and SO4-2 in autism</vt:lpstr>
      <vt:lpstr>A BTBR Mouse Model of Autism*</vt:lpstr>
      <vt:lpstr>A BTBR Mouse Model of Autism*</vt:lpstr>
      <vt:lpstr>Hormones Enhance Sulfate Levels*</vt:lpstr>
      <vt:lpstr>Hormones Enhance Sulfate Levels*</vt:lpstr>
      <vt:lpstr>Sulfate Deficient Mice*</vt:lpstr>
      <vt:lpstr>Sulfate Deficient Mice*</vt:lpstr>
      <vt:lpstr>eNOS is Very Vulnerable*</vt:lpstr>
      <vt:lpstr>eNOS is Very Vulnerable*</vt:lpstr>
      <vt:lpstr>eNOS is Very Vulnerable*</vt:lpstr>
      <vt:lpstr>Glyphosate disrupts eNOS!</vt:lpstr>
      <vt:lpstr>High Serum Lipids is Correlated with Glyphosate Usage on Corn and Soy Crops</vt:lpstr>
      <vt:lpstr>High Serum Lipids is Correlated with Glyphosate Usage on Corn and Soy Crops</vt:lpstr>
      <vt:lpstr>PowerPoint Presentation</vt:lpstr>
      <vt:lpstr>Elevated Homocysteine and Heart Disease*</vt:lpstr>
      <vt:lpstr>PowerPoint Presentation</vt:lpstr>
      <vt:lpstr>Pathway from Homocysteine to Sulfate*</vt:lpstr>
      <vt:lpstr>Pathway from Homocysteine to Sulfate*</vt:lpstr>
      <vt:lpstr>PowerPoint Presentation</vt:lpstr>
      <vt:lpstr>PowerPoint Presentation</vt:lpstr>
      <vt:lpstr>Heparan Sulfate Deficiency in Autism</vt:lpstr>
      <vt:lpstr>PowerPoint Presentation</vt:lpstr>
      <vt:lpstr>Various Factors that Increase Sulfate*</vt:lpstr>
      <vt:lpstr>Chlamydia pneumoniae</vt:lpstr>
      <vt:lpstr>Chlamydia Produce Heparan Sulfate!*</vt:lpstr>
      <vt:lpstr>Chlamydia Produce Heparan Sulfate!*</vt:lpstr>
      <vt:lpstr>Sulfite Metabolism: Sulfur Sensitivity</vt:lpstr>
      <vt:lpstr>Sulfite Metabolism: Sulfur Sensitivity</vt:lpstr>
      <vt:lpstr>Colon Cancer*</vt:lpstr>
      <vt:lpstr>PowerPoint Presentation</vt:lpstr>
      <vt:lpstr>PowerPoint Presentation</vt:lpstr>
      <vt:lpstr>PowerPoint Presentation</vt:lpstr>
      <vt:lpstr>PowerPoint Presentation</vt:lpstr>
      <vt:lpstr>Three Forms of Curcumin*</vt:lpstr>
      <vt:lpstr>Curcumin Goes Around and Around Delivering Sulfate to Liver!</vt:lpstr>
      <vt:lpstr>Curcumin Prevents Diabetes*</vt:lpstr>
      <vt:lpstr>Glucosinolates!</vt:lpstr>
      <vt:lpstr>Broccoli Sprouts*</vt:lpstr>
      <vt:lpstr>Quercetin: A Sulfate Transporter*</vt:lpstr>
      <vt:lpstr>Choline sulfate!!*</vt:lpstr>
      <vt:lpstr>PowerPoint Presentation</vt:lpstr>
      <vt:lpstr>Most Important: Go Organic!</vt:lpstr>
      <vt:lpstr>How Much Does it Cost?</vt:lpstr>
      <vt:lpstr>Probiotics! – Maintain Healthy Gut</vt:lpstr>
      <vt:lpstr>PowerPoint Presentation</vt:lpstr>
      <vt:lpstr>Are We Getting Enough Sulfur  in Our Diet?*</vt:lpstr>
      <vt:lpstr> Eat Foods Containing Sulfur</vt:lpstr>
      <vt:lpstr>Some sulfur-containing supplements</vt:lpstr>
      <vt:lpstr>Flavonoids and Polyphenols!</vt:lpstr>
      <vt:lpstr>Escape to a sunny place in winter!</vt:lpstr>
      <vt:lpstr>If you Live in Canada, Use a Sunlamp!</vt:lpstr>
      <vt:lpstr>Epsom Salts!</vt:lpstr>
      <vt:lpstr>Treating Glyphosate Poisoning  in Animals (e.g., cows) *</vt:lpstr>
      <vt:lpstr>Summary</vt:lpstr>
      <vt:lpstr>PowerPoint Presentation</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252</cp:revision>
  <cp:lastPrinted>2017-12-10T22:08:03Z</cp:lastPrinted>
  <dcterms:created xsi:type="dcterms:W3CDTF">2014-12-13T16:22:30Z</dcterms:created>
  <dcterms:modified xsi:type="dcterms:W3CDTF">2018-03-26T14:40:34Z</dcterms:modified>
</cp:coreProperties>
</file>